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7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8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9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0.xml" ContentType="application/vnd.openxmlformats-officedocument.presentationml.tags+xml"/>
  <Override PartName="/ppt/notesSlides/notesSlide13.xml" ContentType="application/vnd.openxmlformats-officedocument.presentationml.notesSlide+xml"/>
  <Override PartName="/ppt/tags/tag11.xml" ContentType="application/vnd.openxmlformats-officedocument.presentationml.tags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9" r:id="rId4"/>
    <p:sldId id="263" r:id="rId5"/>
    <p:sldId id="265" r:id="rId6"/>
    <p:sldId id="266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9" r:id="rId1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5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AF5FA"/>
    <a:srgbClr val="D0F1F8"/>
    <a:srgbClr val="95DFEF"/>
    <a:srgbClr val="B3C5E5"/>
    <a:srgbClr val="F7C9AB"/>
    <a:srgbClr val="FFE597"/>
    <a:srgbClr val="C3DFB3"/>
    <a:srgbClr val="E6708C"/>
    <a:srgbClr val="1BAACC"/>
    <a:srgbClr val="044E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16" autoAdjust="0"/>
    <p:restoredTop sz="85468" autoAdjust="0"/>
  </p:normalViewPr>
  <p:slideViewPr>
    <p:cSldViewPr snapToGrid="0" showGuides="1">
      <p:cViewPr varScale="1">
        <p:scale>
          <a:sx n="99" d="100"/>
          <a:sy n="99" d="100"/>
        </p:scale>
        <p:origin x="744" y="90"/>
      </p:cViewPr>
      <p:guideLst>
        <p:guide orient="horz" pos="2115"/>
        <p:guide pos="386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548597-2C44-4653-8838-1A1810836DA7}" type="datetimeFigureOut">
              <a:rPr lang="ko-KR" altLang="en-US" smtClean="0"/>
              <a:t>2022-02-25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25AD4F-585C-40BA-A443-EB5DFAE2632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9828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예수대학교 </a:t>
            </a:r>
            <a:r>
              <a:rPr lang="ko-KR" altLang="en-US" dirty="0" err="1" smtClean="0"/>
              <a:t>졸업인증제를</a:t>
            </a:r>
            <a:r>
              <a:rPr lang="ko-KR" altLang="en-US" dirty="0" smtClean="0"/>
              <a:t> 안내합니다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25AD4F-585C-40BA-A443-EB5DFAE2632A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97859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25AD4F-585C-40BA-A443-EB5DFAE2632A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21678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err="1" smtClean="0"/>
              <a:t>졸업인증제란</a:t>
            </a:r>
            <a:r>
              <a:rPr lang="en-US" altLang="ko-KR" dirty="0" smtClean="0"/>
              <a:t>, </a:t>
            </a:r>
            <a:r>
              <a:rPr lang="ko-KR" altLang="en-US" dirty="0" smtClean="0"/>
              <a:t>교내 개설되는 다양한 </a:t>
            </a:r>
            <a:r>
              <a:rPr lang="ko-KR" altLang="en-US" dirty="0" err="1" smtClean="0"/>
              <a:t>비교과</a:t>
            </a:r>
            <a:r>
              <a:rPr lang="ko-KR" altLang="en-US" dirty="0" smtClean="0"/>
              <a:t> 프로그램을 통해 역량 있는 인재를 양성하기 위한 활동입니다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err="1" smtClean="0"/>
              <a:t>졸업인증제는</a:t>
            </a:r>
            <a:r>
              <a:rPr lang="ko-KR" altLang="en-US" dirty="0" smtClean="0"/>
              <a:t> 총 다섯 가지 영역으로 이루어져 있으며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각각의 영역의 기준 점수를 충족해야 졸업이 가능한 예수대학교만의 졸업인증프로그램입니다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25AD4F-585C-40BA-A443-EB5DFAE2632A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72107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신입생의 경우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인성교육 영역 </a:t>
            </a:r>
            <a:r>
              <a:rPr lang="en-US" altLang="ko-KR" dirty="0" smtClean="0"/>
              <a:t>80</a:t>
            </a:r>
            <a:r>
              <a:rPr lang="ko-KR" altLang="en-US" dirty="0" smtClean="0"/>
              <a:t>점</a:t>
            </a:r>
            <a:r>
              <a:rPr lang="en-US" altLang="ko-KR" dirty="0" smtClean="0"/>
              <a:t>,</a:t>
            </a:r>
            <a:r>
              <a:rPr lang="en-US" altLang="ko-KR" baseline="0" dirty="0" smtClean="0"/>
              <a:t> </a:t>
            </a:r>
            <a:r>
              <a:rPr lang="ko-KR" altLang="en-US" baseline="0" dirty="0" smtClean="0"/>
              <a:t>학습지원 영역 </a:t>
            </a:r>
            <a:r>
              <a:rPr lang="en-US" altLang="ko-KR" baseline="0" dirty="0" smtClean="0"/>
              <a:t>30</a:t>
            </a:r>
            <a:r>
              <a:rPr lang="ko-KR" altLang="en-US" baseline="0" dirty="0" smtClean="0"/>
              <a:t>점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지도상담 영역 </a:t>
            </a:r>
            <a:r>
              <a:rPr lang="en-US" altLang="ko-KR" baseline="0" dirty="0" smtClean="0"/>
              <a:t>35</a:t>
            </a:r>
            <a:r>
              <a:rPr lang="ko-KR" altLang="en-US" baseline="0" dirty="0" smtClean="0"/>
              <a:t>점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취업지원 영역 </a:t>
            </a:r>
            <a:r>
              <a:rPr lang="en-US" altLang="ko-KR" baseline="0" dirty="0" smtClean="0"/>
              <a:t>45</a:t>
            </a:r>
            <a:r>
              <a:rPr lang="ko-KR" altLang="en-US" baseline="0" dirty="0" smtClean="0"/>
              <a:t>점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포트폴리오 영역 </a:t>
            </a:r>
            <a:r>
              <a:rPr lang="en-US" altLang="ko-KR" baseline="0" dirty="0" smtClean="0"/>
              <a:t>40</a:t>
            </a:r>
            <a:r>
              <a:rPr lang="ko-KR" altLang="en-US" baseline="0" dirty="0" smtClean="0"/>
              <a:t>점을 충족해야 하며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추가적으로 </a:t>
            </a:r>
            <a:r>
              <a:rPr lang="en-US" altLang="ko-KR" baseline="0" dirty="0" smtClean="0"/>
              <a:t>30</a:t>
            </a:r>
            <a:r>
              <a:rPr lang="ko-KR" altLang="en-US" baseline="0" dirty="0" smtClean="0"/>
              <a:t>점을 취득하여 총점 </a:t>
            </a:r>
            <a:r>
              <a:rPr lang="en-US" altLang="ko-KR" baseline="0" dirty="0" smtClean="0"/>
              <a:t>260</a:t>
            </a:r>
            <a:r>
              <a:rPr lang="ko-KR" altLang="en-US" baseline="0" dirty="0" smtClean="0"/>
              <a:t>점을 취득하여야 합니다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총점 </a:t>
            </a:r>
            <a:r>
              <a:rPr lang="en-US" altLang="ko-KR" baseline="0" dirty="0" smtClean="0"/>
              <a:t>260</a:t>
            </a:r>
            <a:r>
              <a:rPr lang="ko-KR" altLang="en-US" baseline="0" dirty="0" smtClean="0"/>
              <a:t>점을 취득하였다 하더라도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각 영역 별 기준점수를 충족하지 않을 시</a:t>
            </a:r>
            <a:r>
              <a:rPr lang="en-US" altLang="ko-KR" baseline="0" dirty="0" smtClean="0"/>
              <a:t> </a:t>
            </a:r>
            <a:r>
              <a:rPr lang="ko-KR" altLang="en-US" baseline="0" dirty="0" err="1" smtClean="0"/>
              <a:t>졸업인증제를</a:t>
            </a:r>
            <a:r>
              <a:rPr lang="ko-KR" altLang="en-US" baseline="0" dirty="0" smtClean="0"/>
              <a:t> 통과하지 못합니다</a:t>
            </a:r>
            <a:r>
              <a:rPr lang="en-US" altLang="ko-KR" baseline="0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25AD4F-585C-40BA-A443-EB5DFAE2632A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03052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인성교육 영역은 필수점수 </a:t>
            </a:r>
            <a:r>
              <a:rPr lang="en-US" altLang="ko-KR" dirty="0" smtClean="0"/>
              <a:t>30</a:t>
            </a:r>
            <a:r>
              <a:rPr lang="ko-KR" altLang="en-US" dirty="0" smtClean="0"/>
              <a:t>점으로 채플과 </a:t>
            </a:r>
            <a:r>
              <a:rPr lang="ko-KR" altLang="en-US" dirty="0" err="1" smtClean="0"/>
              <a:t>돌봄과나눔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세움공동체</a:t>
            </a:r>
            <a:r>
              <a:rPr lang="ko-KR" altLang="en-US" dirty="0" smtClean="0"/>
              <a:t> 프로그램으로 구성되어 있습니다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채플과 </a:t>
            </a:r>
            <a:r>
              <a:rPr lang="ko-KR" altLang="en-US" dirty="0" err="1" smtClean="0"/>
              <a:t>돌봄과나눔</a:t>
            </a:r>
            <a:r>
              <a:rPr lang="ko-KR" altLang="en-US" dirty="0" smtClean="0"/>
              <a:t> 각각 </a:t>
            </a:r>
            <a:r>
              <a:rPr lang="en-US" altLang="ko-KR" dirty="0" smtClean="0"/>
              <a:t>4</a:t>
            </a:r>
            <a:r>
              <a:rPr lang="ko-KR" altLang="en-US" dirty="0" smtClean="0"/>
              <a:t>학기 이수해야 하며</a:t>
            </a:r>
            <a:r>
              <a:rPr lang="en-US" altLang="ko-KR" dirty="0" smtClean="0"/>
              <a:t>,</a:t>
            </a:r>
            <a:r>
              <a:rPr lang="ko-KR" altLang="en-US" baseline="0" dirty="0" smtClean="0"/>
              <a:t> </a:t>
            </a:r>
            <a:r>
              <a:rPr lang="ko-KR" altLang="en-US" baseline="0" dirty="0" err="1" smtClean="0"/>
              <a:t>세움공동체는</a:t>
            </a:r>
            <a:r>
              <a:rPr lang="ko-KR" altLang="en-US" baseline="0" dirty="0" smtClean="0"/>
              <a:t> </a:t>
            </a:r>
            <a:r>
              <a:rPr lang="en-US" altLang="ko-KR" baseline="0" dirty="0" smtClean="0"/>
              <a:t>1, 2</a:t>
            </a:r>
            <a:r>
              <a:rPr lang="ko-KR" altLang="en-US" baseline="0" dirty="0" smtClean="0"/>
              <a:t>학기 모두 참석 시 </a:t>
            </a:r>
            <a:r>
              <a:rPr lang="en-US" altLang="ko-KR" baseline="0" dirty="0" smtClean="0"/>
              <a:t>10</a:t>
            </a:r>
            <a:r>
              <a:rPr lang="ko-KR" altLang="en-US" baseline="0" dirty="0" smtClean="0"/>
              <a:t>점이 부여됩니다</a:t>
            </a:r>
            <a:r>
              <a:rPr lang="en-US" altLang="ko-KR" baseline="0" dirty="0" smtClean="0"/>
              <a:t>.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25AD4F-585C-40BA-A443-EB5DFAE2632A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97287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인성교육 영역의 선택 프로그램은 문화예술활동</a:t>
            </a:r>
            <a:r>
              <a:rPr lang="en-US" altLang="ko-KR" dirty="0" smtClean="0"/>
              <a:t>, JUMP,</a:t>
            </a:r>
            <a:r>
              <a:rPr lang="en-US" altLang="ko-KR" baseline="0" dirty="0" smtClean="0"/>
              <a:t> </a:t>
            </a:r>
            <a:r>
              <a:rPr lang="ko-KR" altLang="en-US" baseline="0" dirty="0" smtClean="0"/>
              <a:t>교내봉사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국내봉사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해외봉사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공동체참여</a:t>
            </a:r>
            <a:r>
              <a:rPr lang="en-US" altLang="ko-KR" baseline="0" dirty="0" smtClean="0"/>
              <a:t>, </a:t>
            </a:r>
            <a:r>
              <a:rPr lang="ko-KR" altLang="en-US" baseline="0" dirty="0" err="1" smtClean="0"/>
              <a:t>생명나눔으로</a:t>
            </a:r>
            <a:r>
              <a:rPr lang="ko-KR" altLang="en-US" baseline="0" dirty="0" smtClean="0"/>
              <a:t> 구성되어 있습니다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각 프로그램에 해당하는 활동에 참여하여 담당부서에 문의하면 점수 취득이 가능합니다</a:t>
            </a:r>
            <a:r>
              <a:rPr lang="en-US" altLang="ko-KR" baseline="0" dirty="0" smtClean="0"/>
              <a:t>.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25AD4F-585C-40BA-A443-EB5DFAE2632A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37940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학습지원 영역의 필수점수는 </a:t>
            </a:r>
            <a:r>
              <a:rPr lang="en-US" altLang="ko-KR" dirty="0" smtClean="0"/>
              <a:t>20</a:t>
            </a:r>
            <a:r>
              <a:rPr lang="ko-KR" altLang="en-US" dirty="0" smtClean="0"/>
              <a:t>점으로</a:t>
            </a:r>
            <a:r>
              <a:rPr lang="en-US" altLang="ko-KR" dirty="0" smtClean="0"/>
              <a:t>, </a:t>
            </a:r>
            <a:r>
              <a:rPr lang="ko-KR" altLang="en-US" dirty="0" smtClean="0"/>
              <a:t>독서인증과 학습검사 프로그램으로 구성되어 있습니다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먼저</a:t>
            </a:r>
            <a:r>
              <a:rPr lang="en-US" altLang="ko-KR" dirty="0" smtClean="0"/>
              <a:t>, </a:t>
            </a:r>
            <a:r>
              <a:rPr lang="ko-KR" altLang="en-US" dirty="0" smtClean="0"/>
              <a:t>독서인증은 매년 도서관에서 공지하는 필독도서목록의 책을 읽고 독후감을 작성하여 제출하는 활동으로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신입생의 경우 </a:t>
            </a:r>
            <a:r>
              <a:rPr lang="en-US" altLang="ko-KR" dirty="0" smtClean="0"/>
              <a:t>14</a:t>
            </a:r>
            <a:r>
              <a:rPr lang="ko-KR" altLang="en-US" dirty="0" smtClean="0"/>
              <a:t>권이 필수제출권수입니다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추가로 제출할 경우 </a:t>
            </a:r>
            <a:r>
              <a:rPr lang="en-US" altLang="ko-KR" dirty="0" smtClean="0"/>
              <a:t>1</a:t>
            </a:r>
            <a:r>
              <a:rPr lang="ko-KR" altLang="en-US" dirty="0" smtClean="0"/>
              <a:t>권 당 </a:t>
            </a:r>
            <a:r>
              <a:rPr lang="en-US" altLang="ko-KR" dirty="0" smtClean="0"/>
              <a:t>2</a:t>
            </a:r>
            <a:r>
              <a:rPr lang="ko-KR" altLang="en-US" dirty="0" smtClean="0"/>
              <a:t>점을 추가점수로 </a:t>
            </a:r>
            <a:r>
              <a:rPr lang="ko-KR" altLang="en-US" dirty="0" err="1" smtClean="0"/>
              <a:t>부여받을</a:t>
            </a:r>
            <a:r>
              <a:rPr lang="ko-KR" altLang="en-US" dirty="0" smtClean="0"/>
              <a:t> 수 있습니다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다음으로 학습검사는 학습검사를 통해 학습방법을 안내하는 프로그램으로 </a:t>
            </a:r>
            <a:r>
              <a:rPr lang="en-US" altLang="ko-KR" dirty="0" smtClean="0"/>
              <a:t>1</a:t>
            </a:r>
            <a:r>
              <a:rPr lang="ko-KR" altLang="en-US" dirty="0" smtClean="0"/>
              <a:t>회 참석 시 </a:t>
            </a:r>
            <a:r>
              <a:rPr lang="en-US" altLang="ko-KR" dirty="0" smtClean="0"/>
              <a:t>10</a:t>
            </a:r>
            <a:r>
              <a:rPr lang="ko-KR" altLang="en-US" dirty="0" smtClean="0"/>
              <a:t>점이 부여됩니다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25AD4F-585C-40BA-A443-EB5DFAE2632A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08999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학습지원</a:t>
            </a:r>
            <a:r>
              <a:rPr lang="ko-KR" altLang="en-US" baseline="0" dirty="0" smtClean="0"/>
              <a:t> 영역의 선택 프로그램은 학습역량지원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학습법특강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학습컨설팅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학습공동체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학습 </a:t>
            </a:r>
            <a:r>
              <a:rPr lang="ko-KR" altLang="en-US" baseline="0" dirty="0" err="1" smtClean="0"/>
              <a:t>튜터링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학습역량대회로 구성되어 있으며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모두 교수학습개발센터에서 담당하고 있습니다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각 프로그램 별 활동은 학기 중 담당부서의 안내에 따라 참여할 수 있습니다</a:t>
            </a:r>
            <a:r>
              <a:rPr lang="en-US" altLang="ko-KR" baseline="0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25AD4F-585C-40BA-A443-EB5DFAE2632A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69988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지도상담 영역의 필수점수는 </a:t>
            </a:r>
            <a:r>
              <a:rPr lang="en-US" altLang="ko-KR" dirty="0" smtClean="0"/>
              <a:t>10</a:t>
            </a:r>
            <a:r>
              <a:rPr lang="ko-KR" altLang="en-US" dirty="0" smtClean="0"/>
              <a:t>점으로</a:t>
            </a:r>
            <a:r>
              <a:rPr lang="en-US" altLang="ko-KR" dirty="0" smtClean="0"/>
              <a:t>,</a:t>
            </a:r>
            <a:r>
              <a:rPr lang="en-US" altLang="ko-KR" baseline="0" dirty="0" smtClean="0"/>
              <a:t> </a:t>
            </a:r>
            <a:r>
              <a:rPr lang="ko-KR" altLang="en-US" baseline="0" dirty="0" smtClean="0"/>
              <a:t>평생지도교수상담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심리검사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진로적성검사로 이루어져 있습니다</a:t>
            </a:r>
            <a:r>
              <a:rPr lang="en-US" altLang="ko-KR" baseline="0" dirty="0" smtClean="0"/>
              <a:t>.</a:t>
            </a:r>
          </a:p>
          <a:p>
            <a:r>
              <a:rPr lang="ko-KR" altLang="en-US" baseline="0" dirty="0" smtClean="0"/>
              <a:t>평생지도교수와의 상담은 </a:t>
            </a:r>
            <a:r>
              <a:rPr lang="ko-KR" altLang="en-US" baseline="0" dirty="0" err="1" smtClean="0"/>
              <a:t>학생처에서</a:t>
            </a:r>
            <a:r>
              <a:rPr lang="ko-KR" altLang="en-US" baseline="0" dirty="0" smtClean="0"/>
              <a:t> 주관하며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지도교수님과의 지속적인 만남을 통해 학교에 적응을 돕고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학습 및 진로를 </a:t>
            </a:r>
            <a:r>
              <a:rPr lang="ko-KR" altLang="en-US" baseline="0" dirty="0" err="1" smtClean="0"/>
              <a:t>컨설팅해가는</a:t>
            </a:r>
            <a:r>
              <a:rPr lang="ko-KR" altLang="en-US" baseline="0" dirty="0" smtClean="0"/>
              <a:t> 활동입니다</a:t>
            </a:r>
            <a:r>
              <a:rPr lang="en-US" altLang="ko-KR" baseline="0" dirty="0" smtClean="0"/>
              <a:t>.</a:t>
            </a:r>
          </a:p>
          <a:p>
            <a:r>
              <a:rPr lang="ko-KR" altLang="en-US" baseline="0" dirty="0" smtClean="0"/>
              <a:t>다음으로 심리검사와 진로적성검사는 학생상담센터에서 주관하며</a:t>
            </a:r>
            <a:r>
              <a:rPr lang="en-US" altLang="ko-KR" baseline="0" dirty="0" smtClean="0"/>
              <a:t>, 1</a:t>
            </a:r>
            <a:r>
              <a:rPr lang="ko-KR" altLang="en-US" baseline="0" dirty="0" smtClean="0"/>
              <a:t>회 참석 시 </a:t>
            </a:r>
            <a:r>
              <a:rPr lang="en-US" altLang="ko-KR" baseline="0" dirty="0" smtClean="0"/>
              <a:t>5</a:t>
            </a:r>
            <a:r>
              <a:rPr lang="ko-KR" altLang="en-US" baseline="0" dirty="0" smtClean="0"/>
              <a:t>점을 </a:t>
            </a:r>
            <a:r>
              <a:rPr lang="ko-KR" altLang="en-US" baseline="0" dirty="0" err="1" smtClean="0"/>
              <a:t>부여받을</a:t>
            </a:r>
            <a:r>
              <a:rPr lang="ko-KR" altLang="en-US" baseline="0" dirty="0" smtClean="0"/>
              <a:t> 수 있습니다</a:t>
            </a:r>
            <a:r>
              <a:rPr lang="en-US" altLang="ko-KR" baseline="0" dirty="0" smtClean="0"/>
              <a:t>.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25AD4F-585C-40BA-A443-EB5DFAE2632A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78604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지도상담</a:t>
            </a:r>
            <a:r>
              <a:rPr lang="ko-KR" altLang="en-US" baseline="0" dirty="0" smtClean="0"/>
              <a:t> 영역의 선택 프로그램은 또래상담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전문상담</a:t>
            </a:r>
            <a:r>
              <a:rPr lang="en-US" altLang="ko-KR" baseline="0" dirty="0" smtClean="0"/>
              <a:t>, </a:t>
            </a:r>
            <a:r>
              <a:rPr lang="ko-KR" altLang="en-US" baseline="0" dirty="0" err="1" smtClean="0"/>
              <a:t>프리스쿨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건강관리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진로집단프로그램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리더십캠프로 이루어져 있으며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각 프로그램 별 활동은 학기 중 담당부서의 안내에 따라 참여할 수 있습니다</a:t>
            </a:r>
            <a:r>
              <a:rPr lang="en-US" altLang="ko-KR" baseline="0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25AD4F-585C-40BA-A443-EB5DFAE2632A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76198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취업지원 영역의 필수점수는 </a:t>
            </a:r>
            <a:r>
              <a:rPr lang="en-US" altLang="ko-KR" dirty="0" smtClean="0"/>
              <a:t>20</a:t>
            </a:r>
            <a:r>
              <a:rPr lang="ko-KR" altLang="en-US" dirty="0" smtClean="0"/>
              <a:t>점으로 전문자격취득과 외국어인증으로 이루어져 있습니다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전문자격취득의 경우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재학 중 취득한 자격증을 제출하는 것으로</a:t>
            </a:r>
            <a:r>
              <a:rPr lang="en-US" altLang="ko-KR" baseline="0" dirty="0" smtClean="0"/>
              <a:t> 3</a:t>
            </a:r>
            <a:r>
              <a:rPr lang="ko-KR" altLang="en-US" baseline="0" dirty="0" smtClean="0"/>
              <a:t>개 자격증 제출이 필수요건입니다</a:t>
            </a:r>
            <a:r>
              <a:rPr lang="en-US" altLang="ko-KR" baseline="0" dirty="0" smtClean="0"/>
              <a:t>.</a:t>
            </a:r>
          </a:p>
          <a:p>
            <a:r>
              <a:rPr lang="ko-KR" altLang="en-US" baseline="0" dirty="0" smtClean="0"/>
              <a:t>다음으로 외국어인증은 </a:t>
            </a:r>
            <a:r>
              <a:rPr lang="ko-KR" altLang="en-US" baseline="0" dirty="0" err="1" smtClean="0"/>
              <a:t>토익시험에</a:t>
            </a:r>
            <a:r>
              <a:rPr lang="ko-KR" altLang="en-US" baseline="0" dirty="0" smtClean="0"/>
              <a:t> 응시하여 성적표를 인증하는 것으로</a:t>
            </a:r>
            <a:r>
              <a:rPr lang="en-US" altLang="ko-KR" baseline="0" dirty="0" smtClean="0"/>
              <a:t>, 1</a:t>
            </a:r>
            <a:r>
              <a:rPr lang="ko-KR" altLang="en-US" baseline="0" dirty="0" smtClean="0"/>
              <a:t>회 응시가 필수요건입니다</a:t>
            </a:r>
            <a:r>
              <a:rPr lang="en-US" altLang="ko-KR" baseline="0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25AD4F-585C-40BA-A443-EB5DFAE2632A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02575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baseline="0" dirty="0" smtClean="0"/>
              <a:t>취업지원 영역의 선택 프로그램은 진로개인상담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진로설계특강</a:t>
            </a:r>
            <a:r>
              <a:rPr lang="en-US" altLang="ko-KR" baseline="0" dirty="0" smtClean="0"/>
              <a:t>, </a:t>
            </a:r>
            <a:r>
              <a:rPr lang="ko-KR" altLang="en-US" baseline="0" dirty="0" err="1" smtClean="0"/>
              <a:t>취창업역량개발동아리</a:t>
            </a:r>
            <a:r>
              <a:rPr lang="en-US" altLang="ko-KR" baseline="0" dirty="0" smtClean="0"/>
              <a:t>, </a:t>
            </a:r>
            <a:r>
              <a:rPr lang="ko-KR" altLang="en-US" baseline="0" dirty="0" err="1" smtClean="0"/>
              <a:t>글로벌멘토링</a:t>
            </a:r>
            <a:r>
              <a:rPr lang="en-US" altLang="ko-KR" baseline="0" dirty="0" smtClean="0"/>
              <a:t>, </a:t>
            </a:r>
            <a:r>
              <a:rPr lang="ko-KR" altLang="en-US" baseline="0" dirty="0" err="1" smtClean="0"/>
              <a:t>인턴십</a:t>
            </a:r>
            <a:r>
              <a:rPr lang="en-US" altLang="ko-KR" baseline="0" dirty="0" smtClean="0"/>
              <a:t>, </a:t>
            </a:r>
            <a:r>
              <a:rPr lang="ko-KR" altLang="en-US" baseline="0" dirty="0" err="1" smtClean="0"/>
              <a:t>맞춤클리닉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취업역량강화특강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모의면접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창업특강으로 이루어져 있으며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각 프로그램 별 활동은 학기 중 담당부서의 안내에 따라 참여할 수 있습니다</a:t>
            </a:r>
            <a:r>
              <a:rPr lang="en-US" altLang="ko-KR" baseline="0" dirty="0" smtClean="0"/>
              <a:t>.</a:t>
            </a: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25AD4F-585C-40BA-A443-EB5DFAE2632A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996677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포트폴리오</a:t>
            </a:r>
            <a:r>
              <a:rPr lang="ko-KR" altLang="en-US" baseline="0" dirty="0" smtClean="0"/>
              <a:t> 영역의 경우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각 학년당 </a:t>
            </a:r>
            <a:r>
              <a:rPr lang="en-US" altLang="ko-KR" baseline="0" dirty="0" smtClean="0"/>
              <a:t>1</a:t>
            </a:r>
            <a:r>
              <a:rPr lang="ko-KR" altLang="en-US" baseline="0" dirty="0" smtClean="0"/>
              <a:t>편의 포트폴리오를 작성해야 합니다</a:t>
            </a:r>
            <a:r>
              <a:rPr lang="en-US" altLang="ko-KR" baseline="0" dirty="0" smtClean="0"/>
              <a:t>.</a:t>
            </a:r>
          </a:p>
          <a:p>
            <a:r>
              <a:rPr lang="ko-KR" altLang="en-US" baseline="0" dirty="0" smtClean="0"/>
              <a:t>포트폴리오 작성을 통해 취업 준비를 점차 구체화시켜 나갈 수 있도록 돕고 있습니다</a:t>
            </a:r>
            <a:r>
              <a:rPr lang="en-US" altLang="ko-KR" baseline="0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25AD4F-585C-40BA-A443-EB5DFAE2632A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649652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이상으로 </a:t>
            </a:r>
            <a:r>
              <a:rPr lang="ko-KR" altLang="en-US" dirty="0" err="1" smtClean="0"/>
              <a:t>졸업인증제에</a:t>
            </a:r>
            <a:r>
              <a:rPr lang="ko-KR" altLang="en-US" dirty="0" smtClean="0"/>
              <a:t> 대한 안내를 마치도록 하겠습니다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자세한 문의사항은 </a:t>
            </a:r>
            <a:r>
              <a:rPr lang="ko-KR" altLang="en-US" baseline="0" dirty="0" smtClean="0"/>
              <a:t> </a:t>
            </a:r>
            <a:r>
              <a:rPr lang="en-US" altLang="ko-KR" baseline="0" dirty="0" smtClean="0"/>
              <a:t>application@jesus.ac.kr</a:t>
            </a:r>
            <a:r>
              <a:rPr lang="ko-KR" altLang="en-US" baseline="0" dirty="0" smtClean="0"/>
              <a:t>을 이용하여 주시기 바랍니다</a:t>
            </a:r>
            <a:r>
              <a:rPr lang="en-US" altLang="ko-KR" baseline="0" dirty="0" smtClean="0"/>
              <a:t>.</a:t>
            </a:r>
          </a:p>
          <a:p>
            <a:r>
              <a:rPr lang="ko-KR" altLang="en-US" baseline="0" dirty="0" smtClean="0"/>
              <a:t>감사합니다</a:t>
            </a:r>
            <a:r>
              <a:rPr lang="en-US" altLang="ko-KR" baseline="0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25AD4F-585C-40BA-A443-EB5DFAE2632A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5666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B24AE-A94D-44B6-B099-807664AF580C}" type="datetimeFigureOut">
              <a:rPr lang="ko-KR" altLang="en-US" smtClean="0"/>
              <a:t>2022-02-25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E562B-2932-4199-B116-404F2E28BC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52457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B24AE-A94D-44B6-B099-807664AF580C}" type="datetimeFigureOut">
              <a:rPr lang="ko-KR" altLang="en-US" smtClean="0"/>
              <a:t>2022-02-25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E562B-2932-4199-B116-404F2E28BC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93051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B24AE-A94D-44B6-B099-807664AF580C}" type="datetimeFigureOut">
              <a:rPr lang="ko-KR" altLang="en-US" smtClean="0"/>
              <a:t>2022-02-25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E562B-2932-4199-B116-404F2E28BC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7136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B24AE-A94D-44B6-B099-807664AF580C}" type="datetimeFigureOut">
              <a:rPr lang="ko-KR" altLang="en-US" smtClean="0"/>
              <a:t>2022-02-25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E562B-2932-4199-B116-404F2E28BC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11439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B24AE-A94D-44B6-B099-807664AF580C}" type="datetimeFigureOut">
              <a:rPr lang="ko-KR" altLang="en-US" smtClean="0"/>
              <a:t>2022-02-25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E562B-2932-4199-B116-404F2E28BC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30082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B24AE-A94D-44B6-B099-807664AF580C}" type="datetimeFigureOut">
              <a:rPr lang="ko-KR" altLang="en-US" smtClean="0"/>
              <a:t>2022-02-25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E562B-2932-4199-B116-404F2E28BC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5941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B24AE-A94D-44B6-B099-807664AF580C}" type="datetimeFigureOut">
              <a:rPr lang="ko-KR" altLang="en-US" smtClean="0"/>
              <a:t>2022-02-25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E562B-2932-4199-B116-404F2E28BC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42251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B24AE-A94D-44B6-B099-807664AF580C}" type="datetimeFigureOut">
              <a:rPr lang="ko-KR" altLang="en-US" smtClean="0"/>
              <a:t>2022-02-25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E562B-2932-4199-B116-404F2E28BC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70095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B24AE-A94D-44B6-B099-807664AF580C}" type="datetimeFigureOut">
              <a:rPr lang="ko-KR" altLang="en-US" smtClean="0"/>
              <a:t>2022-02-25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E562B-2932-4199-B116-404F2E28BC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64598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B24AE-A94D-44B6-B099-807664AF580C}" type="datetimeFigureOut">
              <a:rPr lang="ko-KR" altLang="en-US" smtClean="0"/>
              <a:t>2022-02-25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E562B-2932-4199-B116-404F2E28BC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77685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B24AE-A94D-44B6-B099-807664AF580C}" type="datetimeFigureOut">
              <a:rPr lang="ko-KR" altLang="en-US" smtClean="0"/>
              <a:t>2022-02-25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E562B-2932-4199-B116-404F2E28BC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42170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DB24AE-A94D-44B6-B099-807664AF580C}" type="datetimeFigureOut">
              <a:rPr lang="ko-KR" altLang="en-US" smtClean="0"/>
              <a:t>2022-02-25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E562B-2932-4199-B116-404F2E28BC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7070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807"/>
          <a:stretch/>
        </p:blipFill>
        <p:spPr>
          <a:xfrm>
            <a:off x="0" y="2641497"/>
            <a:ext cx="12192000" cy="4216503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4366" y="295728"/>
            <a:ext cx="810847" cy="720562"/>
          </a:xfrm>
          <a:prstGeom prst="rect">
            <a:avLst/>
          </a:prstGeom>
        </p:spPr>
      </p:pic>
      <p:grpSp>
        <p:nvGrpSpPr>
          <p:cNvPr id="2" name="그룹 1"/>
          <p:cNvGrpSpPr/>
          <p:nvPr/>
        </p:nvGrpSpPr>
        <p:grpSpPr>
          <a:xfrm>
            <a:off x="2781300" y="2748697"/>
            <a:ext cx="6629398" cy="1166298"/>
            <a:chOff x="3157117" y="2748697"/>
            <a:chExt cx="5877766" cy="1166298"/>
          </a:xfrm>
        </p:grpSpPr>
        <p:sp>
          <p:nvSpPr>
            <p:cNvPr id="5" name="TextBox 4"/>
            <p:cNvSpPr txBox="1"/>
            <p:nvPr/>
          </p:nvSpPr>
          <p:spPr>
            <a:xfrm>
              <a:off x="3157117" y="3054847"/>
              <a:ext cx="587776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2800" dirty="0" smtClean="0"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함초롬돋움" panose="02030504000101010101" pitchFamily="18" charset="-127"/>
                </a:rPr>
                <a:t>예수대학교 </a:t>
              </a:r>
              <a:r>
                <a:rPr lang="ko-KR" altLang="en-US" sz="2800" dirty="0" err="1" smtClean="0"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함초롬돋움" panose="02030504000101010101" pitchFamily="18" charset="-127"/>
                </a:rPr>
                <a:t>졸업인증제</a:t>
              </a:r>
              <a:r>
                <a:rPr lang="ko-KR" altLang="en-US" sz="2800" dirty="0" smtClean="0"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함초롬돋움" panose="02030504000101010101" pitchFamily="18" charset="-127"/>
                </a:rPr>
                <a:t> </a:t>
              </a:r>
              <a:r>
                <a:rPr lang="ko-KR" altLang="en-US" sz="2800" dirty="0" smtClean="0"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함초롬돋움" panose="02030504000101010101" pitchFamily="18" charset="-127"/>
                </a:rPr>
                <a:t>안내</a:t>
              </a:r>
              <a:r>
                <a:rPr lang="en-US" altLang="ko-KR" sz="2800" dirty="0" smtClean="0"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함초롬돋움" panose="02030504000101010101" pitchFamily="18" charset="-127"/>
                </a:rPr>
                <a:t>(</a:t>
              </a:r>
              <a:r>
                <a:rPr lang="ko-KR" altLang="en-US" sz="2800" dirty="0" smtClean="0"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함초롬돋움" panose="02030504000101010101" pitchFamily="18" charset="-127"/>
                </a:rPr>
                <a:t>신입생</a:t>
              </a:r>
              <a:r>
                <a:rPr lang="en-US" altLang="ko-KR" sz="2800" dirty="0" smtClean="0"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함초롬돋움" panose="02030504000101010101" pitchFamily="18" charset="-127"/>
                </a:rPr>
                <a:t>)</a:t>
              </a:r>
              <a:endParaRPr lang="ko-KR" altLang="en-US" sz="2800" dirty="0"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3157117" y="2748697"/>
              <a:ext cx="5877766" cy="1166298"/>
            </a:xfrm>
            <a:prstGeom prst="rect">
              <a:avLst/>
            </a:prstGeom>
            <a:noFill/>
            <a:ln w="76200">
              <a:solidFill>
                <a:srgbClr val="1BAA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10320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22"/>
    </mc:Choice>
    <mc:Fallback xmlns="">
      <p:transition spd="slow" advTm="59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517"/>
          <a:stretch/>
        </p:blipFill>
        <p:spPr>
          <a:xfrm>
            <a:off x="0" y="1773468"/>
            <a:ext cx="12192000" cy="5084532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0" y="6667500"/>
            <a:ext cx="12192000" cy="190500"/>
          </a:xfrm>
          <a:prstGeom prst="rect">
            <a:avLst/>
          </a:prstGeom>
          <a:solidFill>
            <a:srgbClr val="1BAA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50"/>
          </a:p>
        </p:txBody>
      </p:sp>
      <p:sp>
        <p:nvSpPr>
          <p:cNvPr id="17" name="TextBox 16"/>
          <p:cNvSpPr txBox="1"/>
          <p:nvPr/>
        </p:nvSpPr>
        <p:spPr>
          <a:xfrm>
            <a:off x="2895600" y="3145067"/>
            <a:ext cx="64008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400" dirty="0" err="1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함초롬돋움" panose="02030504000101010101" pitchFamily="18" charset="-127"/>
              </a:rPr>
              <a:t>졸업인증제</a:t>
            </a:r>
            <a:r>
              <a:rPr lang="ko-KR" altLang="en-US" sz="34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함초롬돋움" panose="02030504000101010101" pitchFamily="18" charset="-127"/>
              </a:rPr>
              <a:t> 소개</a:t>
            </a:r>
            <a:endParaRPr lang="ko-KR" altLang="en-US" sz="3400" dirty="0">
              <a:latin typeface="에스코어 드림 3 Light" panose="020B0303030302020204" pitchFamily="34" charset="-127"/>
              <a:ea typeface="에스코어 드림 3 Light" panose="020B0303030302020204" pitchFamily="34" charset="-127"/>
              <a:cs typeface="함초롬돋움" panose="02030504000101010101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895600" y="2962277"/>
            <a:ext cx="6400800" cy="933445"/>
          </a:xfrm>
          <a:prstGeom prst="rect">
            <a:avLst/>
          </a:prstGeom>
          <a:noFill/>
          <a:ln w="76200">
            <a:solidFill>
              <a:srgbClr val="1BAA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7011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72"/>
    </mc:Choice>
    <mc:Fallback xmlns="">
      <p:transition spd="slow" advTm="46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직사각형 59"/>
          <p:cNvSpPr/>
          <p:nvPr/>
        </p:nvSpPr>
        <p:spPr>
          <a:xfrm>
            <a:off x="0" y="410045"/>
            <a:ext cx="2590799" cy="611221"/>
          </a:xfrm>
          <a:prstGeom prst="rect">
            <a:avLst/>
          </a:prstGeom>
          <a:solidFill>
            <a:srgbClr val="1BAA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9" name="직사각형 58"/>
          <p:cNvSpPr/>
          <p:nvPr/>
        </p:nvSpPr>
        <p:spPr>
          <a:xfrm>
            <a:off x="2692400" y="2034667"/>
            <a:ext cx="4216399" cy="346001"/>
          </a:xfrm>
          <a:prstGeom prst="rect">
            <a:avLst/>
          </a:prstGeom>
          <a:solidFill>
            <a:srgbClr val="C8EF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692401" y="1969252"/>
            <a:ext cx="9499599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총 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5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가지 영역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(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인성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, 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학습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, 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지도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, 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취업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, 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포트폴리오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)</a:t>
            </a:r>
            <a:r>
              <a:rPr lang="ko-KR" altLang="en-US" sz="1500" dirty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의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기준 점수를 충족해야 </a:t>
            </a:r>
            <a:endParaRPr lang="ko-KR" altLang="en-US" sz="1500" dirty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0" y="6667500"/>
            <a:ext cx="12192000" cy="190500"/>
          </a:xfrm>
          <a:prstGeom prst="rect">
            <a:avLst/>
          </a:prstGeom>
          <a:solidFill>
            <a:srgbClr val="1BAA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50" dirty="0"/>
          </a:p>
        </p:txBody>
      </p:sp>
      <p:sp>
        <p:nvSpPr>
          <p:cNvPr id="2" name="TextBox 1"/>
          <p:cNvSpPr txBox="1"/>
          <p:nvPr/>
        </p:nvSpPr>
        <p:spPr>
          <a:xfrm>
            <a:off x="656558" y="522230"/>
            <a:ext cx="18961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2000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 </a:t>
            </a:r>
            <a:r>
              <a:rPr lang="ko-KR" altLang="en-US" sz="2000" dirty="0" err="1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졸업인증제</a:t>
            </a:r>
            <a:r>
              <a:rPr lang="en-US" altLang="ko-KR" sz="2000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?</a:t>
            </a:r>
            <a:endParaRPr lang="ko-KR" altLang="en-US" sz="2000" dirty="0">
              <a:solidFill>
                <a:schemeClr val="bg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66" y="5807528"/>
            <a:ext cx="810847" cy="720562"/>
          </a:xfrm>
          <a:prstGeom prst="rect">
            <a:avLst/>
          </a:prstGeom>
        </p:spPr>
      </p:pic>
      <p:grpSp>
        <p:nvGrpSpPr>
          <p:cNvPr id="38" name="그룹 37"/>
          <p:cNvGrpSpPr/>
          <p:nvPr/>
        </p:nvGrpSpPr>
        <p:grpSpPr>
          <a:xfrm>
            <a:off x="8767173" y="3646757"/>
            <a:ext cx="1762829" cy="1762829"/>
            <a:chOff x="9074150" y="2416175"/>
            <a:chExt cx="2025650" cy="2025650"/>
          </a:xfrm>
          <a:solidFill>
            <a:srgbClr val="C8EFF8"/>
          </a:solidFill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</p:grpSpPr>
        <p:sp>
          <p:nvSpPr>
            <p:cNvPr id="39" name="타원 38"/>
            <p:cNvSpPr/>
            <p:nvPr/>
          </p:nvSpPr>
          <p:spPr>
            <a:xfrm>
              <a:off x="9074150" y="2416175"/>
              <a:ext cx="2025650" cy="2025650"/>
            </a:xfrm>
            <a:prstGeom prst="ellipse">
              <a:avLst/>
            </a:prstGeom>
            <a:grpFill/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9169400" y="3228945"/>
              <a:ext cx="1835150" cy="323165"/>
            </a:xfrm>
            <a:prstGeom prst="rect">
              <a:avLst/>
            </a:prstGeom>
            <a:grpFill/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500" dirty="0" smtClean="0"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포트폴리오</a:t>
              </a:r>
              <a:endParaRPr lang="ko-KR" altLang="en-US" sz="1500" dirty="0"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</p:grpSp>
      <p:grpSp>
        <p:nvGrpSpPr>
          <p:cNvPr id="41" name="그룹 40"/>
          <p:cNvGrpSpPr/>
          <p:nvPr/>
        </p:nvGrpSpPr>
        <p:grpSpPr>
          <a:xfrm>
            <a:off x="7380139" y="3659142"/>
            <a:ext cx="1762829" cy="1762829"/>
            <a:chOff x="7048500" y="2416175"/>
            <a:chExt cx="2025650" cy="2025650"/>
          </a:xfrm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</p:grpSpPr>
        <p:sp>
          <p:nvSpPr>
            <p:cNvPr id="42" name="타원 41"/>
            <p:cNvSpPr/>
            <p:nvPr/>
          </p:nvSpPr>
          <p:spPr>
            <a:xfrm>
              <a:off x="7048500" y="2416175"/>
              <a:ext cx="2025650" cy="2025650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7143750" y="3228945"/>
              <a:ext cx="1835150" cy="323165"/>
            </a:xfrm>
            <a:prstGeom prst="rect">
              <a:avLst/>
            </a:prstGeom>
            <a:noFill/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500" dirty="0" smtClean="0"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취업지원</a:t>
              </a:r>
              <a:endParaRPr lang="ko-KR" altLang="en-US" sz="1500" dirty="0"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</p:grpSp>
      <p:grpSp>
        <p:nvGrpSpPr>
          <p:cNvPr id="44" name="그룹 43"/>
          <p:cNvGrpSpPr/>
          <p:nvPr/>
        </p:nvGrpSpPr>
        <p:grpSpPr>
          <a:xfrm>
            <a:off x="5956165" y="3644884"/>
            <a:ext cx="1762829" cy="1762829"/>
            <a:chOff x="5022850" y="2416175"/>
            <a:chExt cx="2025650" cy="2025650"/>
          </a:xfrm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</p:grpSpPr>
        <p:sp>
          <p:nvSpPr>
            <p:cNvPr id="45" name="타원 44"/>
            <p:cNvSpPr/>
            <p:nvPr/>
          </p:nvSpPr>
          <p:spPr>
            <a:xfrm>
              <a:off x="5022850" y="2416175"/>
              <a:ext cx="2025650" cy="2025650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5130800" y="3228945"/>
              <a:ext cx="1822450" cy="323165"/>
            </a:xfrm>
            <a:prstGeom prst="rect">
              <a:avLst/>
            </a:prstGeom>
            <a:noFill/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500" dirty="0" smtClean="0"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지도상담</a:t>
              </a:r>
              <a:endParaRPr lang="ko-KR" altLang="en-US" sz="1500" dirty="0"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</p:grpSp>
      <p:grpSp>
        <p:nvGrpSpPr>
          <p:cNvPr id="47" name="그룹 46"/>
          <p:cNvGrpSpPr/>
          <p:nvPr/>
        </p:nvGrpSpPr>
        <p:grpSpPr>
          <a:xfrm>
            <a:off x="4524757" y="3659142"/>
            <a:ext cx="1762829" cy="1762829"/>
            <a:chOff x="2997200" y="2416175"/>
            <a:chExt cx="2025650" cy="2025650"/>
          </a:xfrm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</p:grpSpPr>
        <p:sp>
          <p:nvSpPr>
            <p:cNvPr id="48" name="타원 47"/>
            <p:cNvSpPr/>
            <p:nvPr/>
          </p:nvSpPr>
          <p:spPr>
            <a:xfrm>
              <a:off x="2997200" y="2416175"/>
              <a:ext cx="2025650" cy="2025650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3044825" y="3228945"/>
              <a:ext cx="1901825" cy="323165"/>
            </a:xfrm>
            <a:prstGeom prst="rect">
              <a:avLst/>
            </a:prstGeom>
            <a:noFill/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500" dirty="0" smtClean="0"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학습지원</a:t>
              </a:r>
              <a:endParaRPr lang="ko-KR" altLang="en-US" sz="1500" dirty="0"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</p:grpSp>
      <p:grpSp>
        <p:nvGrpSpPr>
          <p:cNvPr id="50" name="그룹 49"/>
          <p:cNvGrpSpPr/>
          <p:nvPr/>
        </p:nvGrpSpPr>
        <p:grpSpPr>
          <a:xfrm>
            <a:off x="3134204" y="3639918"/>
            <a:ext cx="1762829" cy="1762829"/>
            <a:chOff x="971550" y="2416175"/>
            <a:chExt cx="2025650" cy="2025650"/>
          </a:xfrm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</p:grpSpPr>
        <p:sp>
          <p:nvSpPr>
            <p:cNvPr id="51" name="타원 50"/>
            <p:cNvSpPr/>
            <p:nvPr/>
          </p:nvSpPr>
          <p:spPr>
            <a:xfrm>
              <a:off x="971550" y="2416175"/>
              <a:ext cx="2025650" cy="2025650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1019175" y="3228945"/>
              <a:ext cx="1901825" cy="323164"/>
            </a:xfrm>
            <a:prstGeom prst="rect">
              <a:avLst/>
            </a:prstGeom>
            <a:noFill/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500" dirty="0" smtClean="0"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인성교육</a:t>
              </a:r>
              <a:endParaRPr lang="ko-KR" altLang="en-US" sz="1500" dirty="0"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</p:grpSp>
      <p:sp>
        <p:nvSpPr>
          <p:cNvPr id="53" name="직사각형 52"/>
          <p:cNvSpPr/>
          <p:nvPr/>
        </p:nvSpPr>
        <p:spPr>
          <a:xfrm>
            <a:off x="2692401" y="3321783"/>
            <a:ext cx="8188042" cy="2484289"/>
          </a:xfrm>
          <a:prstGeom prst="rect">
            <a:avLst/>
          </a:prstGeom>
          <a:noFill/>
          <a:ln w="57150">
            <a:solidFill>
              <a:srgbClr val="1BAA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TextBox 54"/>
          <p:cNvSpPr txBox="1"/>
          <p:nvPr/>
        </p:nvSpPr>
        <p:spPr>
          <a:xfrm>
            <a:off x="2692401" y="1554948"/>
            <a:ext cx="9499599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교내 개설되는 다양한 </a:t>
            </a:r>
            <a:r>
              <a:rPr lang="ko-KR" altLang="en-US" sz="1500" dirty="0" err="1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비교과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프로그램을 통해 역량 있는 인재를 양성하기 위한 활동으로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,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2692401" y="2427058"/>
            <a:ext cx="9499599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졸업이 가능한 예수대학교만의 졸업인증프로그램</a:t>
            </a:r>
            <a:endParaRPr lang="ko-KR" altLang="en-US" sz="1500" dirty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14" name="아래로 구부러진 화살표 13"/>
          <p:cNvSpPr/>
          <p:nvPr/>
        </p:nvSpPr>
        <p:spPr>
          <a:xfrm rot="16200000">
            <a:off x="781055" y="2694483"/>
            <a:ext cx="2569469" cy="1235981"/>
          </a:xfrm>
          <a:prstGeom prst="curvedDownArrow">
            <a:avLst>
              <a:gd name="adj1" fmla="val 3240"/>
              <a:gd name="adj2" fmla="val 31788"/>
              <a:gd name="adj3" fmla="val 34248"/>
            </a:avLst>
          </a:prstGeom>
          <a:solidFill>
            <a:srgbClr val="1BAA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43964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768"/>
    </mc:Choice>
    <mc:Fallback xmlns="">
      <p:transition spd="slow" advTm="327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4" grpId="0"/>
      <p:bldP spid="53" grpId="0" animBg="1"/>
      <p:bldP spid="55" grpId="0"/>
      <p:bldP spid="58" grpId="0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517"/>
          <a:stretch/>
        </p:blipFill>
        <p:spPr>
          <a:xfrm>
            <a:off x="0" y="1773468"/>
            <a:ext cx="12192000" cy="5084532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0" y="6667500"/>
            <a:ext cx="12192000" cy="190500"/>
          </a:xfrm>
          <a:prstGeom prst="rect">
            <a:avLst/>
          </a:prstGeom>
          <a:solidFill>
            <a:srgbClr val="1BAA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50"/>
          </a:p>
        </p:txBody>
      </p:sp>
      <p:sp>
        <p:nvSpPr>
          <p:cNvPr id="17" name="TextBox 16"/>
          <p:cNvSpPr txBox="1"/>
          <p:nvPr/>
        </p:nvSpPr>
        <p:spPr>
          <a:xfrm>
            <a:off x="2895600" y="3145067"/>
            <a:ext cx="64008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4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함초롬돋움" panose="02030504000101010101" pitchFamily="18" charset="-127"/>
              </a:rPr>
              <a:t>신입생 이수 기준</a:t>
            </a:r>
            <a:endParaRPr lang="ko-KR" altLang="en-US" sz="3400" dirty="0">
              <a:latin typeface="에스코어 드림 3 Light" panose="020B0303030302020204" pitchFamily="34" charset="-127"/>
              <a:ea typeface="에스코어 드림 3 Light" panose="020B0303030302020204" pitchFamily="34" charset="-127"/>
              <a:cs typeface="함초롬돋움" panose="02030504000101010101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895600" y="2962277"/>
            <a:ext cx="6400800" cy="933445"/>
          </a:xfrm>
          <a:prstGeom prst="rect">
            <a:avLst/>
          </a:prstGeom>
          <a:noFill/>
          <a:ln w="76200">
            <a:solidFill>
              <a:srgbClr val="1BAA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95428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91"/>
    </mc:Choice>
    <mc:Fallback xmlns="">
      <p:transition spd="slow" advTm="71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직사각형 43"/>
          <p:cNvSpPr/>
          <p:nvPr/>
        </p:nvSpPr>
        <p:spPr>
          <a:xfrm>
            <a:off x="0" y="406400"/>
            <a:ext cx="3136898" cy="611221"/>
          </a:xfrm>
          <a:prstGeom prst="rect">
            <a:avLst/>
          </a:prstGeom>
          <a:solidFill>
            <a:srgbClr val="1BAA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2" name="순서도: 처리 61"/>
          <p:cNvSpPr/>
          <p:nvPr/>
        </p:nvSpPr>
        <p:spPr>
          <a:xfrm>
            <a:off x="5227803" y="4748167"/>
            <a:ext cx="2733510" cy="734327"/>
          </a:xfrm>
          <a:prstGeom prst="flowChartProcess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           30</a:t>
            </a:r>
            <a:r>
              <a:rPr lang="ko-KR" altLang="en-US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점</a:t>
            </a:r>
            <a:endParaRPr lang="ko-KR" altLang="en-US" dirty="0">
              <a:solidFill>
                <a:schemeClr val="tx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63" name="순서도: 처리 62"/>
          <p:cNvSpPr/>
          <p:nvPr/>
        </p:nvSpPr>
        <p:spPr>
          <a:xfrm>
            <a:off x="5227803" y="3934412"/>
            <a:ext cx="2733510" cy="734327"/>
          </a:xfrm>
          <a:prstGeom prst="flowChartProcess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           35</a:t>
            </a:r>
            <a:r>
              <a:rPr lang="ko-KR" altLang="en-US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점</a:t>
            </a:r>
            <a:endParaRPr lang="ko-KR" altLang="en-US" dirty="0">
              <a:solidFill>
                <a:schemeClr val="tx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64" name="순서도: 처리 63"/>
          <p:cNvSpPr/>
          <p:nvPr/>
        </p:nvSpPr>
        <p:spPr>
          <a:xfrm>
            <a:off x="5227803" y="3120657"/>
            <a:ext cx="2733510" cy="734327"/>
          </a:xfrm>
          <a:prstGeom prst="flowChartProcess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           45</a:t>
            </a:r>
            <a:r>
              <a:rPr lang="ko-KR" altLang="en-US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점</a:t>
            </a:r>
            <a:endParaRPr lang="ko-KR" altLang="en-US" dirty="0">
              <a:solidFill>
                <a:schemeClr val="tx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65" name="순서도: 처리 64"/>
          <p:cNvSpPr/>
          <p:nvPr/>
        </p:nvSpPr>
        <p:spPr>
          <a:xfrm>
            <a:off x="5227803" y="2306902"/>
            <a:ext cx="2733510" cy="734327"/>
          </a:xfrm>
          <a:prstGeom prst="flowChartProcess">
            <a:avLst/>
          </a:prstGeom>
          <a:solidFill>
            <a:srgbClr val="C8EF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           40</a:t>
            </a:r>
            <a:r>
              <a:rPr lang="ko-KR" altLang="en-US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점</a:t>
            </a:r>
            <a:endParaRPr lang="ko-KR" altLang="en-US" dirty="0">
              <a:solidFill>
                <a:schemeClr val="tx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59" name="순서도: 처리 58"/>
          <p:cNvSpPr/>
          <p:nvPr/>
        </p:nvSpPr>
        <p:spPr>
          <a:xfrm>
            <a:off x="5227803" y="5561922"/>
            <a:ext cx="2733510" cy="734327"/>
          </a:xfrm>
          <a:prstGeom prst="flowChartProcess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           80</a:t>
            </a:r>
            <a:r>
              <a:rPr lang="ko-KR" altLang="en-US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점</a:t>
            </a:r>
            <a:endParaRPr lang="ko-KR" altLang="en-US" dirty="0">
              <a:solidFill>
                <a:schemeClr val="tx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66" y="5807528"/>
            <a:ext cx="810847" cy="720562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0" y="6667500"/>
            <a:ext cx="12192000" cy="190500"/>
          </a:xfrm>
          <a:prstGeom prst="rect">
            <a:avLst/>
          </a:prstGeom>
          <a:solidFill>
            <a:srgbClr val="1BAA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50"/>
          </a:p>
        </p:txBody>
      </p:sp>
      <p:sp>
        <p:nvSpPr>
          <p:cNvPr id="43" name="TextBox 42"/>
          <p:cNvSpPr txBox="1"/>
          <p:nvPr/>
        </p:nvSpPr>
        <p:spPr>
          <a:xfrm>
            <a:off x="304799" y="518585"/>
            <a:ext cx="2793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2000" spc="-150" dirty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신</a:t>
            </a:r>
            <a:r>
              <a:rPr lang="ko-KR" altLang="en-US" sz="2000" spc="-150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입생 필수 취득점수</a:t>
            </a:r>
            <a:endParaRPr lang="ko-KR" altLang="en-US" sz="2000" spc="-150" dirty="0">
              <a:solidFill>
                <a:schemeClr val="bg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sp>
        <p:nvSpPr>
          <p:cNvPr id="47" name="오른쪽 대괄호 46"/>
          <p:cNvSpPr/>
          <p:nvPr/>
        </p:nvSpPr>
        <p:spPr>
          <a:xfrm>
            <a:off x="8037512" y="1493147"/>
            <a:ext cx="1017588" cy="4798860"/>
          </a:xfrm>
          <a:prstGeom prst="rightBracket">
            <a:avLst>
              <a:gd name="adj" fmla="val 277061"/>
            </a:avLst>
          </a:prstGeom>
          <a:noFill/>
          <a:ln>
            <a:solidFill>
              <a:srgbClr val="1BAA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TextBox 47"/>
          <p:cNvSpPr txBox="1"/>
          <p:nvPr/>
        </p:nvSpPr>
        <p:spPr>
          <a:xfrm>
            <a:off x="9155111" y="3236275"/>
            <a:ext cx="21430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함초롬돋움" panose="02030504000101010101" pitchFamily="18" charset="-127"/>
              </a:rPr>
              <a:t>총점 </a:t>
            </a:r>
            <a:r>
              <a:rPr lang="en-US" altLang="ko-KR" sz="20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함초롬돋움" panose="02030504000101010101" pitchFamily="18" charset="-127"/>
              </a:rPr>
              <a:t>260</a:t>
            </a:r>
            <a:r>
              <a:rPr lang="ko-KR" altLang="en-US" sz="20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함초롬돋움" panose="02030504000101010101" pitchFamily="18" charset="-127"/>
              </a:rPr>
              <a:t>점</a:t>
            </a:r>
            <a:endParaRPr lang="en-US" altLang="ko-KR" sz="2000" dirty="0" smtClean="0">
              <a:latin typeface="에스코어 드림 3 Light" panose="020B0303030302020204" pitchFamily="34" charset="-127"/>
              <a:ea typeface="에스코어 드림 3 Light" panose="020B0303030302020204" pitchFamily="34" charset="-127"/>
              <a:cs typeface="함초롬돋움" panose="02030504000101010101" pitchFamily="18" charset="-127"/>
            </a:endParaRPr>
          </a:p>
        </p:txBody>
      </p:sp>
      <p:sp>
        <p:nvSpPr>
          <p:cNvPr id="49" name="오각형 48"/>
          <p:cNvSpPr/>
          <p:nvPr/>
        </p:nvSpPr>
        <p:spPr>
          <a:xfrm>
            <a:off x="3868907" y="5561922"/>
            <a:ext cx="1771537" cy="734327"/>
          </a:xfrm>
          <a:prstGeom prst="homePlat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인성교육</a:t>
            </a:r>
            <a:endParaRPr lang="ko-KR" altLang="en-US" dirty="0">
              <a:solidFill>
                <a:schemeClr val="tx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54" name="오각형 53"/>
          <p:cNvSpPr/>
          <p:nvPr/>
        </p:nvSpPr>
        <p:spPr>
          <a:xfrm>
            <a:off x="3868906" y="4748167"/>
            <a:ext cx="1771537" cy="734327"/>
          </a:xfrm>
          <a:prstGeom prst="homePlat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학습지원</a:t>
            </a:r>
            <a:endParaRPr lang="ko-KR" altLang="en-US" dirty="0">
              <a:solidFill>
                <a:schemeClr val="tx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55" name="오각형 54"/>
          <p:cNvSpPr/>
          <p:nvPr/>
        </p:nvSpPr>
        <p:spPr>
          <a:xfrm>
            <a:off x="3868905" y="3934412"/>
            <a:ext cx="1771537" cy="734327"/>
          </a:xfrm>
          <a:prstGeom prst="homePlat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지도상담</a:t>
            </a:r>
            <a:endParaRPr lang="ko-KR" altLang="en-US" dirty="0">
              <a:solidFill>
                <a:schemeClr val="tx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56" name="오각형 55"/>
          <p:cNvSpPr/>
          <p:nvPr/>
        </p:nvSpPr>
        <p:spPr>
          <a:xfrm>
            <a:off x="3868904" y="3120657"/>
            <a:ext cx="1771537" cy="734327"/>
          </a:xfrm>
          <a:prstGeom prst="homePlat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취업지원</a:t>
            </a:r>
            <a:endParaRPr lang="ko-KR" altLang="en-US" dirty="0">
              <a:solidFill>
                <a:schemeClr val="tx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57" name="오각형 56"/>
          <p:cNvSpPr/>
          <p:nvPr/>
        </p:nvSpPr>
        <p:spPr>
          <a:xfrm>
            <a:off x="3868903" y="2306902"/>
            <a:ext cx="1771537" cy="734327"/>
          </a:xfrm>
          <a:prstGeom prst="homePlate">
            <a:avLst/>
          </a:prstGeom>
          <a:solidFill>
            <a:srgbClr val="97E0F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포트폴리오</a:t>
            </a:r>
            <a:endParaRPr lang="ko-KR" altLang="en-US" dirty="0">
              <a:solidFill>
                <a:schemeClr val="tx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66" name="순서도: 처리 65"/>
          <p:cNvSpPr/>
          <p:nvPr/>
        </p:nvSpPr>
        <p:spPr>
          <a:xfrm>
            <a:off x="5227803" y="1493147"/>
            <a:ext cx="2733510" cy="734327"/>
          </a:xfrm>
          <a:prstGeom prst="flowChartProcess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           30</a:t>
            </a:r>
            <a:r>
              <a:rPr lang="ko-KR" altLang="en-US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점</a:t>
            </a:r>
            <a:endParaRPr lang="ko-KR" altLang="en-US" dirty="0">
              <a:solidFill>
                <a:schemeClr val="tx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67" name="오각형 66"/>
          <p:cNvSpPr/>
          <p:nvPr/>
        </p:nvSpPr>
        <p:spPr>
          <a:xfrm>
            <a:off x="3868903" y="1493147"/>
            <a:ext cx="1771537" cy="734327"/>
          </a:xfrm>
          <a:prstGeom prst="homePlate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추가</a:t>
            </a:r>
            <a:endParaRPr lang="en-US" altLang="ko-KR" dirty="0" smtClean="0">
              <a:solidFill>
                <a:schemeClr val="tx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93061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272"/>
    </mc:Choice>
    <mc:Fallback xmlns="">
      <p:transition spd="slow" advTm="262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  <p:bldP spid="63" grpId="0" animBg="1"/>
      <p:bldP spid="64" grpId="0" animBg="1"/>
      <p:bldP spid="65" grpId="0" animBg="1"/>
      <p:bldP spid="59" grpId="0" animBg="1"/>
      <p:bldP spid="47" grpId="0" animBg="1"/>
      <p:bldP spid="48" grpId="0"/>
      <p:bldP spid="49" grpId="0" animBg="1"/>
      <p:bldP spid="54" grpId="0" animBg="1"/>
      <p:bldP spid="55" grpId="0" animBg="1"/>
      <p:bldP spid="56" grpId="0" animBg="1"/>
      <p:bldP spid="57" grpId="0" animBg="1"/>
      <p:bldP spid="66" grpId="0" animBg="1"/>
      <p:bldP spid="6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순서도: 처리 26"/>
          <p:cNvSpPr/>
          <p:nvPr/>
        </p:nvSpPr>
        <p:spPr>
          <a:xfrm>
            <a:off x="3759196" y="4911579"/>
            <a:ext cx="1447804" cy="330200"/>
          </a:xfrm>
          <a:prstGeom prst="flowChartProcess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3441697" y="4097999"/>
            <a:ext cx="87503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③ </a:t>
            </a:r>
            <a:r>
              <a:rPr lang="ko-KR" altLang="en-US" dirty="0" err="1" smtClean="0"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세움공동체</a:t>
            </a:r>
            <a:endParaRPr lang="en-US" altLang="ko-KR" dirty="0" smtClean="0"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 -  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지도교수와 함께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</a:t>
            </a:r>
            <a:r>
              <a:rPr lang="ko-KR" altLang="en-US" sz="1500" dirty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공동체의 가치와 개인의 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진로를 탐구하는 </a:t>
            </a:r>
            <a:r>
              <a:rPr lang="ko-KR" altLang="en-US" sz="1500" dirty="0" err="1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소그룹모임</a:t>
            </a:r>
            <a:endParaRPr lang="en-US" altLang="ko-KR" sz="1500" dirty="0" smtClean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-  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필수점수 </a:t>
            </a:r>
            <a:r>
              <a:rPr lang="en-US" altLang="ko-KR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10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점</a:t>
            </a:r>
            <a:endParaRPr lang="en-US" altLang="ko-KR" sz="1500" b="1" dirty="0" smtClean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2" name="순서도: 처리 1"/>
          <p:cNvSpPr/>
          <p:nvPr/>
        </p:nvSpPr>
        <p:spPr>
          <a:xfrm>
            <a:off x="3759196" y="1837574"/>
            <a:ext cx="1295400" cy="330200"/>
          </a:xfrm>
          <a:prstGeom prst="flowChartProcess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3441697" y="1017621"/>
            <a:ext cx="87503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① 채플</a:t>
            </a:r>
            <a:endParaRPr lang="en-US" altLang="ko-KR" dirty="0" smtClean="0"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 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-  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예수대학교 구성원이 함께 모여 드리는 공동체 예배</a:t>
            </a:r>
            <a:endParaRPr lang="en-US" altLang="ko-KR" sz="1500" dirty="0" smtClean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- </a:t>
            </a:r>
            <a:r>
              <a:rPr lang="ko-KR" altLang="en-US" sz="1500" dirty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총 </a:t>
            </a:r>
            <a:r>
              <a:rPr lang="en-US" altLang="ko-KR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4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학기 이수</a:t>
            </a:r>
            <a:endParaRPr lang="en-US" altLang="ko-KR" sz="1500" b="1" dirty="0" smtClean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26" name="순서도: 처리 25"/>
          <p:cNvSpPr/>
          <p:nvPr/>
        </p:nvSpPr>
        <p:spPr>
          <a:xfrm>
            <a:off x="3759196" y="3374649"/>
            <a:ext cx="1295400" cy="330200"/>
          </a:xfrm>
          <a:prstGeom prst="flowChartProcess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직사각형 43"/>
          <p:cNvSpPr/>
          <p:nvPr/>
        </p:nvSpPr>
        <p:spPr>
          <a:xfrm>
            <a:off x="0" y="406400"/>
            <a:ext cx="3136898" cy="61122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66" y="5807528"/>
            <a:ext cx="810847" cy="720562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0" y="6667500"/>
            <a:ext cx="12192000" cy="1905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50"/>
          </a:p>
        </p:txBody>
      </p:sp>
      <p:sp>
        <p:nvSpPr>
          <p:cNvPr id="43" name="TextBox 42"/>
          <p:cNvSpPr txBox="1"/>
          <p:nvPr/>
        </p:nvSpPr>
        <p:spPr>
          <a:xfrm>
            <a:off x="304799" y="518585"/>
            <a:ext cx="2793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2000" spc="-150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인성교육 필수 프로그램</a:t>
            </a:r>
            <a:endParaRPr lang="ko-KR" altLang="en-US" sz="2000" spc="-150" dirty="0">
              <a:solidFill>
                <a:schemeClr val="bg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441697" y="2557810"/>
            <a:ext cx="87503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② </a:t>
            </a:r>
            <a:r>
              <a:rPr lang="ko-KR" altLang="en-US" dirty="0" err="1" smtClean="0"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돌봄과나눔</a:t>
            </a:r>
            <a:r>
              <a:rPr lang="ko-KR" altLang="en-US" dirty="0" smtClean="0"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</a:t>
            </a:r>
            <a:endParaRPr lang="en-US" altLang="ko-KR" dirty="0" smtClean="0"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 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-  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간호사와 </a:t>
            </a:r>
            <a:r>
              <a:rPr lang="ko-KR" altLang="en-US" sz="1500" dirty="0" err="1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사회복지사에게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요구되는 공감과 </a:t>
            </a:r>
            <a:r>
              <a:rPr lang="ko-KR" altLang="en-US" sz="1500" dirty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섬김을 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함양하기 위해 제공하는 인성적 교육 프로그램</a:t>
            </a:r>
            <a:endParaRPr lang="en-US" altLang="ko-KR" sz="1500" dirty="0" smtClean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-  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총 </a:t>
            </a:r>
            <a:r>
              <a:rPr lang="en-US" altLang="ko-KR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4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학기 이수</a:t>
            </a:r>
            <a:endParaRPr lang="en-US" altLang="ko-KR" sz="1500" b="1" dirty="0" smtClean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0" y="1006564"/>
            <a:ext cx="3136898" cy="466155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필수</a:t>
            </a:r>
            <a:r>
              <a:rPr lang="en-US" altLang="ko-KR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(30</a:t>
            </a:r>
            <a:r>
              <a:rPr lang="ko-KR" altLang="en-US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점</a:t>
            </a:r>
            <a:r>
              <a:rPr lang="en-US" altLang="ko-KR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)</a:t>
            </a:r>
            <a:endParaRPr lang="ko-KR" altLang="en-US" dirty="0">
              <a:solidFill>
                <a:schemeClr val="tx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77746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368"/>
    </mc:Choice>
    <mc:Fallback xmlns="">
      <p:transition spd="slow" advTm="213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4" grpId="0"/>
      <p:bldP spid="2" grpId="0" animBg="1"/>
      <p:bldP spid="20" grpId="0"/>
      <p:bldP spid="26" grpId="0" animBg="1"/>
      <p:bldP spid="22" grpId="0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직사각형 43"/>
          <p:cNvSpPr/>
          <p:nvPr/>
        </p:nvSpPr>
        <p:spPr>
          <a:xfrm>
            <a:off x="0" y="406400"/>
            <a:ext cx="3136898" cy="61122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66" y="5807528"/>
            <a:ext cx="810847" cy="720562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0" y="6667500"/>
            <a:ext cx="12192000" cy="1905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50"/>
          </a:p>
        </p:txBody>
      </p:sp>
      <p:sp>
        <p:nvSpPr>
          <p:cNvPr id="43" name="TextBox 42"/>
          <p:cNvSpPr txBox="1"/>
          <p:nvPr/>
        </p:nvSpPr>
        <p:spPr>
          <a:xfrm>
            <a:off x="304799" y="518585"/>
            <a:ext cx="2793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2000" spc="-150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인성교육 선택 프로그램</a:t>
            </a:r>
            <a:endParaRPr lang="ko-KR" altLang="en-US" sz="2000" spc="-150" dirty="0">
              <a:solidFill>
                <a:schemeClr val="bg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3078239"/>
              </p:ext>
            </p:extLst>
          </p:nvPr>
        </p:nvGraphicFramePr>
        <p:xfrm>
          <a:off x="1219200" y="1374252"/>
          <a:ext cx="10604500" cy="4670944"/>
        </p:xfrm>
        <a:graphic>
          <a:graphicData uri="http://schemas.openxmlformats.org/drawingml/2006/table">
            <a:tbl>
              <a:tblPr/>
              <a:tblGrid>
                <a:gridCol w="952500"/>
                <a:gridCol w="1358900"/>
                <a:gridCol w="3238500"/>
                <a:gridCol w="1104900"/>
                <a:gridCol w="2870200"/>
                <a:gridCol w="1079500"/>
              </a:tblGrid>
              <a:tr h="583868">
                <a:tc>
                  <a:txBody>
                    <a:bodyPr/>
                    <a:lstStyle/>
                    <a:p>
                      <a:pPr latinLnBrk="1"/>
                      <a:endParaRPr lang="ko-KR" altLang="en-US" sz="1500" dirty="0"/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프로그램</a:t>
                      </a: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해당 프로그램</a:t>
                      </a:r>
                      <a:endParaRPr lang="ko-KR" altLang="en-US" sz="1500" kern="0" spc="0" dirty="0">
                        <a:solidFill>
                          <a:schemeClr val="bg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참여대상</a:t>
                      </a:r>
                      <a:endParaRPr lang="ko-KR" altLang="en-US" sz="1500" kern="0" spc="0" dirty="0">
                        <a:solidFill>
                          <a:schemeClr val="bg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담당부서</a:t>
                      </a:r>
                      <a:r>
                        <a:rPr lang="en-US" altLang="ko-KR" sz="1500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(</a:t>
                      </a:r>
                      <a:r>
                        <a:rPr lang="ko-KR" altLang="en-US" sz="1500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문의</a:t>
                      </a:r>
                      <a:r>
                        <a:rPr lang="en-US" altLang="ko-KR" sz="1500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)</a:t>
                      </a:r>
                      <a:endParaRPr lang="ko-KR" altLang="en-US" sz="1500" kern="0" spc="0" dirty="0">
                        <a:solidFill>
                          <a:schemeClr val="bg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점수</a:t>
                      </a:r>
                      <a:endParaRPr lang="en-US" sz="1500" kern="0" spc="0" dirty="0">
                        <a:solidFill>
                          <a:schemeClr val="bg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</a:tr>
              <a:tr h="583868">
                <a:tc rowSpan="7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선택</a:t>
                      </a:r>
                      <a:endParaRPr lang="en-US" altLang="ko-KR" sz="1500" b="1" kern="0" spc="0" dirty="0" smtClean="0">
                        <a:solidFill>
                          <a:schemeClr val="bg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(50</a:t>
                      </a:r>
                      <a:r>
                        <a:rPr lang="ko-KR" altLang="en-US" sz="1500" b="1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점</a:t>
                      </a:r>
                      <a:r>
                        <a:rPr lang="en-US" altLang="ko-KR" sz="1500" b="1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)</a:t>
                      </a:r>
                      <a:endParaRPr lang="ko-KR" altLang="en-US" sz="1500" kern="0" spc="0" dirty="0">
                        <a:solidFill>
                          <a:schemeClr val="bg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문화예술활동</a:t>
                      </a: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err="1" smtClean="0">
                          <a:solidFill>
                            <a:srgbClr val="000000"/>
                          </a:solidFill>
                          <a:effectLst/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캔들합창단</a:t>
                      </a:r>
                      <a:r>
                        <a:rPr lang="en-US" altLang="ko-KR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/T&amp;L</a:t>
                      </a:r>
                      <a:r>
                        <a:rPr lang="ko-KR" altLang="en-US" sz="1500" kern="0" spc="0" dirty="0" err="1" smtClean="0">
                          <a:solidFill>
                            <a:srgbClr val="000000"/>
                          </a:solidFill>
                          <a:effectLst/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찬양단</a:t>
                      </a: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 공연 진행</a:t>
                      </a:r>
                      <a:r>
                        <a:rPr lang="en-US" altLang="ko-KR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, </a:t>
                      </a:r>
                      <a:r>
                        <a:rPr lang="ko-KR" altLang="en-US" sz="1500" kern="0" spc="0" dirty="0" err="1" smtClean="0">
                          <a:solidFill>
                            <a:srgbClr val="000000"/>
                          </a:solidFill>
                          <a:effectLst/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방송제</a:t>
                      </a: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 진행</a:t>
                      </a:r>
                      <a:r>
                        <a:rPr lang="en-US" altLang="ko-KR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, </a:t>
                      </a: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학보 발행 등</a:t>
                      </a:r>
                      <a:r>
                        <a:rPr lang="en-US" altLang="ko-KR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 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3 Light" panose="020B0303030302020204" pitchFamily="34" charset="-127"/>
                        <a:ea typeface="에스코어 드림 3 Light" panose="020B0303030302020204" pitchFamily="34" charset="-127"/>
                      </a:endParaRPr>
                    </a:p>
                  </a:txBody>
                  <a:tcPr marL="25265" marR="25265" marT="6985" marB="6985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전체학년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err="1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학생처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10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점</a:t>
                      </a: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386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JUMP</a:t>
                      </a: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입학 전 신입생새내기배움터 참여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3 Light" panose="020B0303030302020204" pitchFamily="34" charset="-127"/>
                        <a:ea typeface="에스코어 드림 3 Light" panose="020B0303030302020204" pitchFamily="34" charset="-127"/>
                      </a:endParaRPr>
                    </a:p>
                  </a:txBody>
                  <a:tcPr marL="25265" marR="25265" marT="6985" marB="6985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신입생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10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점</a:t>
                      </a: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386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교내봉사</a:t>
                      </a: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총학생회</a:t>
                      </a:r>
                      <a:r>
                        <a:rPr lang="en-US" altLang="ko-KR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, </a:t>
                      </a: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학부학생회</a:t>
                      </a:r>
                      <a:r>
                        <a:rPr lang="en-US" altLang="ko-KR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, </a:t>
                      </a:r>
                      <a:r>
                        <a:rPr lang="ko-KR" altLang="en-US" sz="1500" kern="0" spc="0" dirty="0" err="1" smtClean="0">
                          <a:solidFill>
                            <a:srgbClr val="000000"/>
                          </a:solidFill>
                          <a:effectLst/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총대의원회</a:t>
                      </a:r>
                      <a:r>
                        <a:rPr lang="en-US" altLang="ko-KR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, Jumper, </a:t>
                      </a:r>
                      <a:r>
                        <a:rPr lang="ko-KR" altLang="en-US" sz="1500" kern="0" spc="0" dirty="0" err="1" smtClean="0">
                          <a:solidFill>
                            <a:srgbClr val="000000"/>
                          </a:solidFill>
                          <a:effectLst/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디아코니아</a:t>
                      </a:r>
                      <a:r>
                        <a:rPr lang="en-US" altLang="ko-KR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, </a:t>
                      </a: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홍보대사 활동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3 Light" panose="020B0303030302020204" pitchFamily="34" charset="-127"/>
                        <a:ea typeface="에스코어 드림 3 Light" panose="020B0303030302020204" pitchFamily="34" charset="-127"/>
                      </a:endParaRPr>
                    </a:p>
                  </a:txBody>
                  <a:tcPr marL="25265" marR="25265" marT="6985" marB="6985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전체학년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10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점</a:t>
                      </a: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386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국내봉사</a:t>
                      </a: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VMS</a:t>
                      </a: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시스템 등 봉사시간 제출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3 Light" panose="020B0303030302020204" pitchFamily="34" charset="-127"/>
                        <a:ea typeface="에스코어 드림 3 Light" panose="020B0303030302020204" pitchFamily="34" charset="-127"/>
                      </a:endParaRPr>
                    </a:p>
                  </a:txBody>
                  <a:tcPr marL="25265" marR="25265" marT="6985" marB="6985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JU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센터</a:t>
                      </a: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5~20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점</a:t>
                      </a: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386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해외봉사</a:t>
                      </a: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학교 주관 해외봉사 참여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3 Light" panose="020B0303030302020204" pitchFamily="34" charset="-127"/>
                        <a:ea typeface="에스코어 드림 3 Light" panose="020B0303030302020204" pitchFamily="34" charset="-127"/>
                      </a:endParaRPr>
                    </a:p>
                  </a:txBody>
                  <a:tcPr marL="25265" marR="25265" marT="6985" marB="6985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-60" dirty="0" smtClean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국제개발협력센터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-6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회당 </a:t>
                      </a:r>
                      <a:r>
                        <a:rPr lang="en-US" altLang="ko-KR" sz="1500" kern="0" spc="-6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20</a:t>
                      </a:r>
                      <a:r>
                        <a:rPr lang="ko-KR" altLang="en-US" sz="1500" kern="0" spc="-6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점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386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공동체참여</a:t>
                      </a: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축제</a:t>
                      </a:r>
                      <a:r>
                        <a:rPr lang="en-US" altLang="ko-KR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, </a:t>
                      </a:r>
                      <a:r>
                        <a:rPr lang="ko-KR" altLang="en-US" sz="1500" kern="0" spc="0" dirty="0" err="1" smtClean="0">
                          <a:solidFill>
                            <a:srgbClr val="000000"/>
                          </a:solidFill>
                          <a:effectLst/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학술제</a:t>
                      </a:r>
                      <a:r>
                        <a:rPr lang="en-US" altLang="ko-KR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, </a:t>
                      </a: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개교기념예배</a:t>
                      </a:r>
                      <a:r>
                        <a:rPr lang="en-US" altLang="ko-KR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, </a:t>
                      </a:r>
                      <a:r>
                        <a:rPr lang="ko-KR" altLang="en-US" sz="1500" kern="0" spc="0" dirty="0" err="1" smtClean="0">
                          <a:solidFill>
                            <a:srgbClr val="000000"/>
                          </a:solidFill>
                          <a:effectLst/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캔들합창단공연</a:t>
                      </a:r>
                      <a:r>
                        <a:rPr lang="en-US" altLang="ko-KR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, T&amp;L</a:t>
                      </a: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공연 등 참석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3 Light" panose="020B0303030302020204" pitchFamily="34" charset="-127"/>
                        <a:ea typeface="에스코어 드림 3 Light" panose="020B0303030302020204" pitchFamily="34" charset="-127"/>
                      </a:endParaRPr>
                    </a:p>
                  </a:txBody>
                  <a:tcPr marL="25265" marR="25265" marT="6985" marB="6985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각 학부사무실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5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점</a:t>
                      </a: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386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err="1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생명나눔</a:t>
                      </a:r>
                      <a:endParaRPr lang="ko-KR" altLang="en-US" sz="1500" kern="0" spc="0" dirty="0">
                        <a:solidFill>
                          <a:schemeClr val="tx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헌혈</a:t>
                      </a:r>
                      <a:r>
                        <a:rPr lang="en-US" altLang="ko-KR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, </a:t>
                      </a: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장기기증서약서 제출</a:t>
                      </a:r>
                      <a:r>
                        <a:rPr lang="en-US" altLang="ko-KR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, </a:t>
                      </a: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3 Light" panose="020B0303030302020204" pitchFamily="34" charset="-127"/>
                          <a:ea typeface="에스코어 드림 3 Light" panose="020B0303030302020204" pitchFamily="34" charset="-127"/>
                        </a:rPr>
                        <a:t>폭력예방교육 참여 등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3 Light" panose="020B0303030302020204" pitchFamily="34" charset="-127"/>
                        <a:ea typeface="에스코어 드림 3 Light" panose="020B03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JU</a:t>
                      </a: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센터</a:t>
                      </a:r>
                      <a:r>
                        <a:rPr lang="en-US" altLang="ko-KR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, </a:t>
                      </a: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성폭력</a:t>
                      </a: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‧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성희롱상담센터</a:t>
                      </a: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5~10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점</a:t>
                      </a: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75371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720"/>
    </mc:Choice>
    <mc:Fallback xmlns="">
      <p:transition spd="slow" advTm="157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순서도: 처리 1"/>
          <p:cNvSpPr/>
          <p:nvPr/>
        </p:nvSpPr>
        <p:spPr>
          <a:xfrm>
            <a:off x="3759196" y="2196005"/>
            <a:ext cx="3581404" cy="330200"/>
          </a:xfrm>
          <a:prstGeom prst="flowChartProcess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3441697" y="1017621"/>
            <a:ext cx="8750303" cy="1546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① 독서인증</a:t>
            </a:r>
            <a:endParaRPr lang="en-US" altLang="ko-KR" dirty="0" smtClean="0"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 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-  </a:t>
            </a:r>
            <a:r>
              <a:rPr lang="ko-KR" altLang="en-US" sz="1500" dirty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매년 공지되는 필독도서목록의 책을 읽고 독후감을 작성하여 제출하는 프로그램</a:t>
            </a:r>
            <a:endParaRPr lang="en-US" altLang="ko-KR" sz="1500" dirty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 -  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도서관 주관 프로그램</a:t>
            </a:r>
            <a:endParaRPr lang="en-US" altLang="ko-KR" sz="1500" dirty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 - 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필수 </a:t>
            </a:r>
            <a:r>
              <a:rPr lang="en-US" altLang="ko-KR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: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</a:t>
            </a:r>
            <a:r>
              <a:rPr lang="en-US" altLang="ko-KR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14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권</a:t>
            </a:r>
            <a:r>
              <a:rPr lang="en-US" altLang="ko-KR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(10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점</a:t>
            </a:r>
            <a:r>
              <a:rPr lang="en-US" altLang="ko-KR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) &lt;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추가 </a:t>
            </a:r>
            <a:r>
              <a:rPr lang="en-US" altLang="ko-KR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1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권 당 </a:t>
            </a:r>
            <a:r>
              <a:rPr lang="en-US" altLang="ko-KR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2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점</a:t>
            </a:r>
            <a:r>
              <a:rPr lang="en-US" altLang="ko-KR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&gt;</a:t>
            </a:r>
          </a:p>
        </p:txBody>
      </p:sp>
      <p:sp>
        <p:nvSpPr>
          <p:cNvPr id="26" name="순서도: 처리 25"/>
          <p:cNvSpPr/>
          <p:nvPr/>
        </p:nvSpPr>
        <p:spPr>
          <a:xfrm>
            <a:off x="3759196" y="4111249"/>
            <a:ext cx="1295400" cy="330200"/>
          </a:xfrm>
          <a:prstGeom prst="flowChartProcess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3441697" y="2951510"/>
            <a:ext cx="8750303" cy="1546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② 학습검사</a:t>
            </a:r>
            <a:endParaRPr lang="en-US" altLang="ko-KR" dirty="0" smtClean="0"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 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-</a:t>
            </a:r>
            <a:r>
              <a:rPr lang="ko-KR" altLang="en-US" sz="1500" dirty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개별 학습검사를 통해 본인에게 유의미한 학습방법을 안내해주는 프로그램</a:t>
            </a:r>
            <a:endParaRPr lang="en-US" altLang="ko-KR" sz="1500" dirty="0" smtClean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- 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교수학습개발센터 주관 프로그램</a:t>
            </a:r>
            <a:endParaRPr lang="en-US" altLang="ko-KR" sz="1500" dirty="0" smtClean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 -  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필수 </a:t>
            </a:r>
            <a:r>
              <a:rPr lang="en-US" altLang="ko-KR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: 10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점</a:t>
            </a:r>
            <a:endParaRPr lang="en-US" altLang="ko-KR" sz="1500" b="1" dirty="0" smtClean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0" y="406400"/>
            <a:ext cx="3136898" cy="61122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66" y="5807528"/>
            <a:ext cx="810847" cy="720562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0" y="6667500"/>
            <a:ext cx="12192000" cy="190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50"/>
          </a:p>
        </p:txBody>
      </p:sp>
      <p:sp>
        <p:nvSpPr>
          <p:cNvPr id="43" name="TextBox 42"/>
          <p:cNvSpPr txBox="1"/>
          <p:nvPr/>
        </p:nvSpPr>
        <p:spPr>
          <a:xfrm>
            <a:off x="304799" y="518585"/>
            <a:ext cx="2793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2000" spc="-150" dirty="0" smtClean="0"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학습지원 필수 프로그램</a:t>
            </a:r>
            <a:endParaRPr lang="ko-KR" altLang="en-US" sz="2000" spc="-150" dirty="0"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0" y="1006564"/>
            <a:ext cx="3136898" cy="362893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필수</a:t>
            </a:r>
            <a:r>
              <a:rPr lang="en-US" altLang="ko-KR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(20</a:t>
            </a:r>
            <a:r>
              <a:rPr lang="ko-KR" altLang="en-US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점</a:t>
            </a:r>
            <a:r>
              <a:rPr lang="en-US" altLang="ko-KR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)</a:t>
            </a:r>
            <a:endParaRPr lang="ko-KR" altLang="en-US" dirty="0">
              <a:solidFill>
                <a:schemeClr val="tx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74268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112"/>
    </mc:Choice>
    <mc:Fallback xmlns="">
      <p:transition spd="slow" advTm="181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0" grpId="0"/>
      <p:bldP spid="26" grpId="0" animBg="1"/>
      <p:bldP spid="22" grpId="0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직사각형 43"/>
          <p:cNvSpPr/>
          <p:nvPr/>
        </p:nvSpPr>
        <p:spPr>
          <a:xfrm>
            <a:off x="0" y="406400"/>
            <a:ext cx="3136898" cy="61122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66" y="5807528"/>
            <a:ext cx="810847" cy="720562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0" y="6667500"/>
            <a:ext cx="12192000" cy="190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50"/>
          </a:p>
        </p:txBody>
      </p:sp>
      <p:sp>
        <p:nvSpPr>
          <p:cNvPr id="43" name="TextBox 42"/>
          <p:cNvSpPr txBox="1"/>
          <p:nvPr/>
        </p:nvSpPr>
        <p:spPr>
          <a:xfrm>
            <a:off x="304799" y="518585"/>
            <a:ext cx="2793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2000" spc="-150" dirty="0" smtClean="0"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학습지원 선택 프로그램</a:t>
            </a:r>
            <a:endParaRPr lang="ko-KR" altLang="en-US" sz="2000" spc="-150" dirty="0"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4214335"/>
              </p:ext>
            </p:extLst>
          </p:nvPr>
        </p:nvGraphicFramePr>
        <p:xfrm>
          <a:off x="1219200" y="1374252"/>
          <a:ext cx="10604500" cy="4035948"/>
        </p:xfrm>
        <a:graphic>
          <a:graphicData uri="http://schemas.openxmlformats.org/drawingml/2006/table">
            <a:tbl>
              <a:tblPr/>
              <a:tblGrid>
                <a:gridCol w="1422400"/>
                <a:gridCol w="1943100"/>
                <a:gridCol w="1358900"/>
                <a:gridCol w="3302000"/>
                <a:gridCol w="2578100"/>
              </a:tblGrid>
              <a:tr h="576564">
                <a:tc>
                  <a:txBody>
                    <a:bodyPr/>
                    <a:lstStyle/>
                    <a:p>
                      <a:pPr latinLnBrk="1"/>
                      <a:endParaRPr lang="ko-KR" altLang="en-US" sz="1500" dirty="0">
                        <a:solidFill>
                          <a:schemeClr val="tx1"/>
                        </a:solidFill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프로그램</a:t>
                      </a: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참여대상 </a:t>
                      </a:r>
                      <a:endParaRPr lang="ko-KR" altLang="en-US" sz="1500" kern="0" spc="0" dirty="0">
                        <a:solidFill>
                          <a:schemeClr val="tx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담당부서</a:t>
                      </a:r>
                      <a:r>
                        <a:rPr lang="en-US" altLang="ko-KR" sz="1500" kern="0" spc="0" dirty="0" smtClean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(</a:t>
                      </a:r>
                      <a:r>
                        <a:rPr lang="ko-KR" altLang="en-US" sz="1500" kern="0" spc="0" dirty="0" smtClean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문의</a:t>
                      </a:r>
                      <a:r>
                        <a:rPr lang="en-US" altLang="ko-KR" sz="1500" kern="0" spc="0" dirty="0" smtClean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)</a:t>
                      </a:r>
                      <a:endParaRPr lang="ko-KR" altLang="en-US" sz="1500" kern="0" spc="0" dirty="0">
                        <a:solidFill>
                          <a:schemeClr val="tx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점수</a:t>
                      </a:r>
                      <a:endParaRPr lang="en-US" sz="1500" kern="0" spc="0" dirty="0">
                        <a:solidFill>
                          <a:schemeClr val="tx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</a:tr>
              <a:tr h="576564">
                <a:tc rowSpan="6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선택</a:t>
                      </a:r>
                      <a:endParaRPr lang="en-US" altLang="ko-KR" sz="1500" b="1" kern="0" spc="0" dirty="0" smtClean="0">
                        <a:solidFill>
                          <a:schemeClr val="tx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(10</a:t>
                      </a:r>
                      <a:r>
                        <a:rPr lang="ko-KR" altLang="en-US" sz="1500" b="1" kern="0" spc="0" dirty="0" smtClean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점</a:t>
                      </a:r>
                      <a:r>
                        <a:rPr lang="en-US" altLang="ko-KR" sz="1500" b="1" kern="0" spc="0" dirty="0" smtClean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)</a:t>
                      </a:r>
                      <a:endParaRPr lang="ko-KR" altLang="en-US" sz="1500" kern="0" spc="0" dirty="0">
                        <a:solidFill>
                          <a:schemeClr val="tx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학습역량지원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신입생</a:t>
                      </a:r>
                      <a:endParaRPr lang="ko-KR" altLang="en-US" sz="1500" kern="0" spc="0" dirty="0">
                        <a:solidFill>
                          <a:schemeClr val="tx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교수학습개발센터</a:t>
                      </a:r>
                      <a:endParaRPr lang="ko-KR" altLang="en-US" sz="1500" kern="0" spc="0" dirty="0">
                        <a:solidFill>
                          <a:schemeClr val="tx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5</a:t>
                      </a:r>
                      <a:r>
                        <a:rPr lang="ko-KR" altLang="en-US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656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학습법 특강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전체학년</a:t>
                      </a:r>
                      <a:endParaRPr lang="ko-KR" altLang="en-US" sz="1500" kern="0" spc="0" dirty="0">
                        <a:solidFill>
                          <a:schemeClr val="tx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5</a:t>
                      </a:r>
                      <a:r>
                        <a:rPr lang="ko-KR" altLang="en-US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점 </a:t>
                      </a:r>
                      <a:r>
                        <a:rPr lang="en-US" altLang="ko-KR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(</a:t>
                      </a:r>
                      <a:r>
                        <a:rPr lang="ko-KR" altLang="en-US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추가 가능</a:t>
                      </a:r>
                      <a:r>
                        <a:rPr lang="en-US" altLang="ko-KR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)</a:t>
                      </a:r>
                      <a:endParaRPr lang="ko-KR" altLang="en-US" sz="1500" kern="0" spc="0" dirty="0">
                        <a:solidFill>
                          <a:schemeClr val="tx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656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학습 컨설팅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chemeClr val="tx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10</a:t>
                      </a:r>
                      <a:r>
                        <a:rPr lang="ko-KR" altLang="en-US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656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학습공동체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10</a:t>
                      </a:r>
                      <a:r>
                        <a:rPr lang="ko-KR" altLang="en-US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656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학습 </a:t>
                      </a:r>
                      <a:r>
                        <a:rPr lang="en-US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tutoring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10</a:t>
                      </a:r>
                      <a:r>
                        <a:rPr lang="ko-KR" altLang="en-US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656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학습역량대회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10</a:t>
                      </a:r>
                      <a:r>
                        <a:rPr lang="ko-KR" altLang="en-US" sz="1500" kern="0" spc="0" dirty="0">
                          <a:solidFill>
                            <a:schemeClr val="tx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62024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656"/>
    </mc:Choice>
    <mc:Fallback xmlns="">
      <p:transition spd="slow" advTm="206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직사각형 43"/>
          <p:cNvSpPr/>
          <p:nvPr/>
        </p:nvSpPr>
        <p:spPr>
          <a:xfrm>
            <a:off x="0" y="406400"/>
            <a:ext cx="3136898" cy="61122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667500"/>
            <a:ext cx="12192000" cy="1905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50"/>
          </a:p>
        </p:txBody>
      </p:sp>
      <p:sp>
        <p:nvSpPr>
          <p:cNvPr id="43" name="TextBox 42"/>
          <p:cNvSpPr txBox="1"/>
          <p:nvPr/>
        </p:nvSpPr>
        <p:spPr>
          <a:xfrm>
            <a:off x="304799" y="518585"/>
            <a:ext cx="2793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2000" spc="-150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지도상담 필수 프로그램</a:t>
            </a:r>
            <a:endParaRPr lang="ko-KR" altLang="en-US" sz="2000" spc="-150" dirty="0">
              <a:solidFill>
                <a:schemeClr val="bg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sp>
        <p:nvSpPr>
          <p:cNvPr id="13" name="순서도: 처리 12"/>
          <p:cNvSpPr/>
          <p:nvPr/>
        </p:nvSpPr>
        <p:spPr>
          <a:xfrm>
            <a:off x="3759196" y="3817473"/>
            <a:ext cx="1295400" cy="330200"/>
          </a:xfrm>
          <a:prstGeom prst="flowChartProcess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3441697" y="2644599"/>
            <a:ext cx="8750303" cy="1546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② 심리검사</a:t>
            </a:r>
            <a:endParaRPr lang="en-US" altLang="ko-KR" dirty="0" smtClean="0"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 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-  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학생상담센터 주관 프로그램</a:t>
            </a:r>
            <a:endParaRPr lang="en-US" altLang="ko-KR" sz="1500" dirty="0" smtClean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-  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개별 심리검사를 통해 심리상태를 안내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/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상담하는 프로그램</a:t>
            </a:r>
            <a:endParaRPr lang="en-US" altLang="ko-KR" sz="1500" dirty="0" smtClean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 -  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필수 </a:t>
            </a:r>
            <a:r>
              <a:rPr lang="en-US" altLang="ko-KR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: </a:t>
            </a:r>
            <a:r>
              <a:rPr lang="en-US" altLang="ko-KR" sz="1500" b="1" dirty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5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점</a:t>
            </a:r>
            <a:endParaRPr lang="en-US" altLang="ko-KR" sz="1500" b="1" dirty="0" smtClean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441697" y="1017621"/>
            <a:ext cx="87503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① 평생지도교수 상담</a:t>
            </a:r>
            <a:endParaRPr lang="en-US" altLang="ko-KR" dirty="0" smtClean="0"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 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-  </a:t>
            </a:r>
            <a:r>
              <a:rPr lang="ko-KR" altLang="en-US" sz="1500" dirty="0" err="1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학생처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주관 프로그램</a:t>
            </a:r>
            <a:endParaRPr lang="en-US" altLang="ko-KR" sz="1500" dirty="0" smtClean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-  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지도교수님과의 상담을 통해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학업 및 진로에 대한 건설적인 설계를 함께하는 프로그램 </a:t>
            </a:r>
            <a:endParaRPr lang="en-US" altLang="ko-KR" sz="1500" dirty="0" smtClean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16" name="순서도: 처리 15"/>
          <p:cNvSpPr/>
          <p:nvPr/>
        </p:nvSpPr>
        <p:spPr>
          <a:xfrm>
            <a:off x="3759196" y="5803088"/>
            <a:ext cx="1295400" cy="330200"/>
          </a:xfrm>
          <a:prstGeom prst="flowChartProcess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3441697" y="4643349"/>
            <a:ext cx="8750303" cy="1546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③ 진로적성검사</a:t>
            </a:r>
            <a:endParaRPr lang="en-US" altLang="ko-KR" dirty="0" smtClean="0"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 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-  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학생상담센터 주관 프로그램</a:t>
            </a:r>
            <a:endParaRPr lang="en-US" altLang="ko-KR" sz="1500" dirty="0" smtClean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-  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개별 진로적성검사를 통해 개인의 진로를 컨설팅해주는 프로그램</a:t>
            </a:r>
            <a:endParaRPr lang="en-US" altLang="ko-KR" sz="1500" dirty="0" smtClean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 </a:t>
            </a:r>
            <a:r>
              <a:rPr lang="en-US" altLang="ko-KR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-  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필수 </a:t>
            </a:r>
            <a:r>
              <a:rPr lang="en-US" altLang="ko-KR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: 5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점</a:t>
            </a:r>
            <a:endParaRPr lang="en-US" altLang="ko-KR" sz="1500" b="1" dirty="0" smtClean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0" y="1006564"/>
            <a:ext cx="3136898" cy="529263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필수</a:t>
            </a:r>
            <a:r>
              <a:rPr lang="en-US" altLang="ko-KR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(10</a:t>
            </a:r>
            <a:r>
              <a:rPr lang="ko-KR" altLang="en-US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점</a:t>
            </a:r>
            <a:r>
              <a:rPr lang="en-US" altLang="ko-KR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)</a:t>
            </a:r>
            <a:endParaRPr lang="ko-KR" altLang="en-US" dirty="0">
              <a:solidFill>
                <a:schemeClr val="tx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780" b="100000" l="2051" r="100000">
                        <a14:foregroundMark x1="9744" y1="67052" x2="89744" y2="69942"/>
                        <a14:foregroundMark x1="11795" y1="86705" x2="95897" y2="86127"/>
                        <a14:foregroundMark x1="24103" y1="16763" x2="24615" y2="39884"/>
                        <a14:foregroundMark x1="12821" y1="19075" x2="12821" y2="42197"/>
                        <a14:foregroundMark x1="69231" y1="74566" x2="72821" y2="74566"/>
                        <a14:foregroundMark x1="48718" y1="26012" x2="53846" y2="26012"/>
                        <a14:foregroundMark x1="65128" y1="27168" x2="64615" y2="35838"/>
                        <a14:foregroundMark x1="75385" y1="21965" x2="75897" y2="29480"/>
                        <a14:foregroundMark x1="91282" y1="30058" x2="91282" y2="33526"/>
                        <a14:backgroundMark x1="55385" y1="28902" x2="54872" y2="34682"/>
                        <a14:backgroundMark x1="70769" y1="21965" x2="70769" y2="28324"/>
                        <a14:backgroundMark x1="82051" y1="17341" x2="82051" y2="2138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66" y="5807528"/>
            <a:ext cx="810847" cy="7205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64740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192"/>
    </mc:Choice>
    <mc:Fallback xmlns="">
      <p:transition spd="slow" advTm="211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/>
      <p:bldP spid="15" grpId="0"/>
      <p:bldP spid="16" grpId="0" animBg="1"/>
      <p:bldP spid="17" grpId="0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직사각형 43"/>
          <p:cNvSpPr/>
          <p:nvPr/>
        </p:nvSpPr>
        <p:spPr>
          <a:xfrm>
            <a:off x="0" y="406400"/>
            <a:ext cx="3136898" cy="61122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66" y="5807528"/>
            <a:ext cx="810847" cy="720562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0" y="6667500"/>
            <a:ext cx="12192000" cy="1905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50"/>
          </a:p>
        </p:txBody>
      </p:sp>
      <p:sp>
        <p:nvSpPr>
          <p:cNvPr id="43" name="TextBox 42"/>
          <p:cNvSpPr txBox="1"/>
          <p:nvPr/>
        </p:nvSpPr>
        <p:spPr>
          <a:xfrm>
            <a:off x="304799" y="518585"/>
            <a:ext cx="2793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2000" spc="-150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지도상담 선택 프로그램</a:t>
            </a:r>
            <a:endParaRPr lang="ko-KR" altLang="en-US" sz="2000" spc="-150" dirty="0">
              <a:solidFill>
                <a:schemeClr val="bg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2286332"/>
              </p:ext>
            </p:extLst>
          </p:nvPr>
        </p:nvGraphicFramePr>
        <p:xfrm>
          <a:off x="1219200" y="1374252"/>
          <a:ext cx="10604500" cy="4015737"/>
        </p:xfrm>
        <a:graphic>
          <a:graphicData uri="http://schemas.openxmlformats.org/drawingml/2006/table">
            <a:tbl>
              <a:tblPr/>
              <a:tblGrid>
                <a:gridCol w="1422400"/>
                <a:gridCol w="1943100"/>
                <a:gridCol w="1358900"/>
                <a:gridCol w="3302000"/>
                <a:gridCol w="2578100"/>
              </a:tblGrid>
              <a:tr h="446193">
                <a:tc>
                  <a:txBody>
                    <a:bodyPr/>
                    <a:lstStyle/>
                    <a:p>
                      <a:pPr latinLnBrk="1"/>
                      <a:endParaRPr lang="ko-KR" altLang="en-US" sz="1500" dirty="0"/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프로그램</a:t>
                      </a: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참여대상 </a:t>
                      </a:r>
                      <a:endParaRPr lang="ko-KR" altLang="en-US" sz="1500" kern="0" spc="0" dirty="0">
                        <a:solidFill>
                          <a:schemeClr val="bg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담당부서</a:t>
                      </a:r>
                      <a:r>
                        <a:rPr lang="en-US" altLang="ko-KR" sz="1500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(</a:t>
                      </a:r>
                      <a:r>
                        <a:rPr lang="ko-KR" altLang="en-US" sz="1500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문의</a:t>
                      </a:r>
                      <a:r>
                        <a:rPr lang="en-US" altLang="ko-KR" sz="1500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)</a:t>
                      </a:r>
                      <a:endParaRPr lang="ko-KR" altLang="en-US" sz="1500" kern="0" spc="0" dirty="0">
                        <a:solidFill>
                          <a:schemeClr val="bg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점수</a:t>
                      </a:r>
                      <a:endParaRPr lang="en-US" sz="1500" kern="0" spc="0" dirty="0">
                        <a:solidFill>
                          <a:schemeClr val="bg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</a:tr>
              <a:tr h="446193">
                <a:tc rowSpan="8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선택</a:t>
                      </a:r>
                      <a:endParaRPr lang="en-US" altLang="ko-KR" sz="1500" b="1" kern="0" spc="0" dirty="0" smtClean="0">
                        <a:solidFill>
                          <a:schemeClr val="bg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(10</a:t>
                      </a:r>
                      <a:r>
                        <a:rPr lang="ko-KR" altLang="en-US" sz="1500" b="1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점</a:t>
                      </a:r>
                      <a:r>
                        <a:rPr lang="en-US" altLang="ko-KR" sz="1500" b="1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)</a:t>
                      </a:r>
                      <a:endParaRPr lang="ko-KR" altLang="en-US" sz="1500" kern="0" spc="0" dirty="0">
                        <a:solidFill>
                          <a:schemeClr val="bg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또래상담</a:t>
                      </a: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(</a:t>
                      </a:r>
                      <a:r>
                        <a:rPr lang="ko-KR" altLang="en-US" sz="1500" kern="0" spc="0" dirty="0" err="1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내담자</a:t>
                      </a: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)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전체학년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학생상담센터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5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1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또래상담</a:t>
                      </a: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(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상담자</a:t>
                      </a: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)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10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1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전문상담</a:t>
                      </a: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(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개인</a:t>
                      </a: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)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5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1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전문상담</a:t>
                      </a: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(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집단</a:t>
                      </a: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)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10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1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err="1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프리스쿨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신입생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통합센터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5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1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건강관리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전체학년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err="1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각학부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5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1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진로집단프로그램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취업경력개발센터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10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1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리더십캠프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2</a:t>
                      </a: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학년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학생상담센터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10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04037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832"/>
    </mc:Choice>
    <mc:Fallback xmlns="">
      <p:transition spd="slow" advTm="168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순서도: 처리 25"/>
          <p:cNvSpPr/>
          <p:nvPr/>
        </p:nvSpPr>
        <p:spPr>
          <a:xfrm>
            <a:off x="3759195" y="4338173"/>
            <a:ext cx="2984504" cy="330200"/>
          </a:xfrm>
          <a:prstGeom prst="flowChartProcess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순서도: 처리 12"/>
          <p:cNvSpPr/>
          <p:nvPr/>
        </p:nvSpPr>
        <p:spPr>
          <a:xfrm>
            <a:off x="3771896" y="2185299"/>
            <a:ext cx="2984504" cy="330200"/>
          </a:xfrm>
          <a:prstGeom prst="flowChartProcess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3441696" y="3165299"/>
            <a:ext cx="8750303" cy="1546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② 외국어인증</a:t>
            </a:r>
            <a:endParaRPr lang="en-US" altLang="ko-KR" dirty="0" smtClean="0"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 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-  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취업경력개발센터 주관 프로그램</a:t>
            </a:r>
            <a:endParaRPr lang="en-US" altLang="ko-KR" sz="1500" dirty="0" smtClean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 -  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외국어시험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(</a:t>
            </a:r>
            <a:r>
              <a:rPr lang="ko-KR" altLang="en-US" sz="1500" dirty="0" err="1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토익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)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에 응시한 후 성적표 제출</a:t>
            </a:r>
            <a:endParaRPr lang="en-US" altLang="ko-KR" sz="1500" dirty="0" smtClean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 -  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필수 </a:t>
            </a:r>
            <a:r>
              <a:rPr lang="en-US" altLang="ko-KR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: 1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회</a:t>
            </a:r>
            <a:r>
              <a:rPr lang="en-US" altLang="ko-KR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(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추가 응시 가능</a:t>
            </a:r>
            <a:r>
              <a:rPr lang="en-US" altLang="ko-KR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)</a:t>
            </a:r>
          </a:p>
        </p:txBody>
      </p:sp>
      <p:sp>
        <p:nvSpPr>
          <p:cNvPr id="44" name="직사각형 43"/>
          <p:cNvSpPr/>
          <p:nvPr/>
        </p:nvSpPr>
        <p:spPr>
          <a:xfrm>
            <a:off x="0" y="406400"/>
            <a:ext cx="3136898" cy="61122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66" y="5807528"/>
            <a:ext cx="810847" cy="720562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0" y="6667500"/>
            <a:ext cx="12192000" cy="190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50"/>
          </a:p>
        </p:txBody>
      </p:sp>
      <p:sp>
        <p:nvSpPr>
          <p:cNvPr id="43" name="TextBox 42"/>
          <p:cNvSpPr txBox="1"/>
          <p:nvPr/>
        </p:nvSpPr>
        <p:spPr>
          <a:xfrm>
            <a:off x="304799" y="518585"/>
            <a:ext cx="2793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2000" spc="-150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취업지원 필수 프로그램</a:t>
            </a:r>
            <a:endParaRPr lang="ko-KR" altLang="en-US" sz="2000" spc="-150" dirty="0">
              <a:solidFill>
                <a:schemeClr val="bg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441697" y="1017621"/>
            <a:ext cx="8750303" cy="1546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① 전문자격취득</a:t>
            </a:r>
            <a:endParaRPr lang="en-US" altLang="ko-KR" dirty="0" smtClean="0"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 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-  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취업경력개발센터 주관 프로그램</a:t>
            </a:r>
            <a:endParaRPr lang="en-US" altLang="ko-KR" sz="1500" dirty="0" smtClean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-  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재학 중 취득한 자격증 제출 </a:t>
            </a:r>
            <a:endParaRPr lang="en-US" altLang="ko-KR" sz="1500" dirty="0" smtClean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 -  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필수</a:t>
            </a:r>
            <a:r>
              <a:rPr lang="en-US" altLang="ko-KR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: 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자격증 </a:t>
            </a:r>
            <a:r>
              <a:rPr lang="en-US" altLang="ko-KR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3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개</a:t>
            </a:r>
            <a:r>
              <a:rPr lang="en-US" altLang="ko-KR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(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추가 제출 가능</a:t>
            </a:r>
            <a:r>
              <a:rPr lang="en-US" altLang="ko-KR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)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</a:t>
            </a:r>
            <a:endParaRPr lang="en-US" altLang="ko-KR" sz="1500" b="1" dirty="0" smtClean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0" y="1006564"/>
            <a:ext cx="3136898" cy="388293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필수</a:t>
            </a:r>
            <a:r>
              <a:rPr lang="en-US" altLang="ko-KR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(20</a:t>
            </a:r>
            <a:r>
              <a:rPr lang="ko-KR" altLang="en-US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점</a:t>
            </a:r>
            <a:r>
              <a:rPr lang="en-US" altLang="ko-KR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)</a:t>
            </a:r>
            <a:endParaRPr lang="ko-KR" altLang="en-US" dirty="0">
              <a:solidFill>
                <a:schemeClr val="tx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27720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495"/>
    </mc:Choice>
    <mc:Fallback xmlns="">
      <p:transition spd="slow" advTm="204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3" grpId="0" animBg="1"/>
      <p:bldP spid="22" grpId="0"/>
      <p:bldP spid="20" grpId="0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직사각형 43"/>
          <p:cNvSpPr/>
          <p:nvPr/>
        </p:nvSpPr>
        <p:spPr>
          <a:xfrm>
            <a:off x="0" y="406400"/>
            <a:ext cx="3136898" cy="61122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66" y="5807528"/>
            <a:ext cx="810847" cy="720562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0" y="6667500"/>
            <a:ext cx="12192000" cy="190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50"/>
          </a:p>
        </p:txBody>
      </p:sp>
      <p:sp>
        <p:nvSpPr>
          <p:cNvPr id="43" name="TextBox 42"/>
          <p:cNvSpPr txBox="1"/>
          <p:nvPr/>
        </p:nvSpPr>
        <p:spPr>
          <a:xfrm>
            <a:off x="304799" y="518585"/>
            <a:ext cx="2793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2000" spc="-150" dirty="0" smtClean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취업지원 선택 프로그램</a:t>
            </a:r>
            <a:endParaRPr lang="ko-KR" altLang="en-US" sz="2000" spc="-150" dirty="0">
              <a:solidFill>
                <a:schemeClr val="bg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0680942"/>
              </p:ext>
            </p:extLst>
          </p:nvPr>
        </p:nvGraphicFramePr>
        <p:xfrm>
          <a:off x="1219200" y="1374252"/>
          <a:ext cx="10604500" cy="4301860"/>
        </p:xfrm>
        <a:graphic>
          <a:graphicData uri="http://schemas.openxmlformats.org/drawingml/2006/table">
            <a:tbl>
              <a:tblPr/>
              <a:tblGrid>
                <a:gridCol w="1422400"/>
                <a:gridCol w="1943100"/>
                <a:gridCol w="1358900"/>
                <a:gridCol w="3302000"/>
                <a:gridCol w="2578100"/>
              </a:tblGrid>
              <a:tr h="430186">
                <a:tc>
                  <a:txBody>
                    <a:bodyPr/>
                    <a:lstStyle/>
                    <a:p>
                      <a:pPr latinLnBrk="1"/>
                      <a:endParaRPr lang="ko-KR" altLang="en-US" sz="1500" dirty="0"/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프로그램</a:t>
                      </a: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참여대상 </a:t>
                      </a:r>
                      <a:endParaRPr lang="ko-KR" altLang="en-US" sz="1500" kern="0" spc="0" dirty="0">
                        <a:solidFill>
                          <a:schemeClr val="bg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담당부서</a:t>
                      </a:r>
                      <a:r>
                        <a:rPr lang="en-US" altLang="ko-KR" sz="1500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(</a:t>
                      </a:r>
                      <a:r>
                        <a:rPr lang="ko-KR" altLang="en-US" sz="1500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문의</a:t>
                      </a:r>
                      <a:r>
                        <a:rPr lang="en-US" altLang="ko-KR" sz="1500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)</a:t>
                      </a:r>
                      <a:endParaRPr lang="ko-KR" altLang="en-US" sz="1500" kern="0" spc="0" dirty="0">
                        <a:solidFill>
                          <a:schemeClr val="bg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점수</a:t>
                      </a:r>
                      <a:endParaRPr lang="en-US" sz="1500" kern="0" spc="0" dirty="0">
                        <a:solidFill>
                          <a:schemeClr val="bg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</a:tr>
              <a:tr h="430186">
                <a:tc rowSpan="9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선택</a:t>
                      </a:r>
                      <a:endParaRPr lang="en-US" altLang="ko-KR" sz="1500" b="1" kern="0" spc="0" dirty="0" smtClean="0">
                        <a:solidFill>
                          <a:schemeClr val="bg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(25</a:t>
                      </a:r>
                      <a:r>
                        <a:rPr lang="ko-KR" altLang="en-US" sz="1500" b="1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점</a:t>
                      </a:r>
                      <a:r>
                        <a:rPr lang="en-US" altLang="ko-KR" sz="1500" b="1" kern="0" spc="0" dirty="0" smtClean="0">
                          <a:solidFill>
                            <a:schemeClr val="bg1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</a:rPr>
                        <a:t>)</a:t>
                      </a:r>
                      <a:endParaRPr lang="ko-KR" altLang="en-US" sz="1500" kern="0" spc="0" dirty="0">
                        <a:solidFill>
                          <a:schemeClr val="bg1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진로개인상담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1</a:t>
                      </a:r>
                      <a:r>
                        <a:rPr lang="en-US" altLang="ko-KR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, 2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학년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취업경력개발센터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5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018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진로설계특강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1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학년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base" latinLnBrk="0"/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5</a:t>
                      </a:r>
                      <a:r>
                        <a:rPr lang="ko-KR" altLang="en-US" sz="1500" kern="0" spc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018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-150" dirty="0" err="1" smtClean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취창업역량개발동아리</a:t>
                      </a:r>
                      <a:endParaRPr lang="ko-KR" altLang="en-US" sz="1500" kern="0" spc="-15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전체학년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base" latinLnBrk="0"/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10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018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err="1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글로벌멘토링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국제교류센터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25265" marR="25265" marT="6985" marB="698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10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018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err="1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인턴십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4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학년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취업경력개발센터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20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018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err="1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맞춤클리닉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5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018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취업역량강화특강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3</a:t>
                      </a:r>
                      <a:r>
                        <a:rPr lang="en-US" altLang="ko-KR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, 4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학년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5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018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모의면접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4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학년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5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018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창업특강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전체학년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창업센터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에스코어 드림 6 Bold" panose="020B0703030302020204" pitchFamily="34" charset="-127"/>
                        <a:ea typeface="에스코어 드림 6 Bold" panose="020B0703030302020204" pitchFamily="34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5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에스코어 드림 6 Bold" panose="020B0703030302020204" pitchFamily="34" charset="-127"/>
                          <a:ea typeface="에스코어 드림 6 Bold" panose="020B0703030302020204" pitchFamily="34" charset="-127"/>
                          <a:cs typeface="+mn-cs"/>
                        </a:rPr>
                        <a:t>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2695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37"/>
    </mc:Choice>
    <mc:Fallback xmlns="">
      <p:transition spd="slow" advTm="169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순서도: 처리 12"/>
          <p:cNvSpPr/>
          <p:nvPr/>
        </p:nvSpPr>
        <p:spPr>
          <a:xfrm>
            <a:off x="3771896" y="3013589"/>
            <a:ext cx="2984504" cy="330200"/>
          </a:xfrm>
          <a:prstGeom prst="flowChartProcess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직사각형 43"/>
          <p:cNvSpPr/>
          <p:nvPr/>
        </p:nvSpPr>
        <p:spPr>
          <a:xfrm>
            <a:off x="0" y="406400"/>
            <a:ext cx="3136898" cy="611221"/>
          </a:xfrm>
          <a:prstGeom prst="rect">
            <a:avLst/>
          </a:prstGeom>
          <a:solidFill>
            <a:srgbClr val="95D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66" y="5807528"/>
            <a:ext cx="810847" cy="720562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0" y="6667500"/>
            <a:ext cx="12192000" cy="190500"/>
          </a:xfrm>
          <a:prstGeom prst="rect">
            <a:avLst/>
          </a:prstGeom>
          <a:solidFill>
            <a:srgbClr val="95D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50"/>
          </a:p>
        </p:txBody>
      </p:sp>
      <p:sp>
        <p:nvSpPr>
          <p:cNvPr id="43" name="TextBox 42"/>
          <p:cNvSpPr txBox="1"/>
          <p:nvPr/>
        </p:nvSpPr>
        <p:spPr>
          <a:xfrm>
            <a:off x="304799" y="518585"/>
            <a:ext cx="2793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2000" spc="-150" dirty="0" smtClean="0"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포트폴리오 필수</a:t>
            </a:r>
            <a:endParaRPr lang="ko-KR" altLang="en-US" sz="2000" spc="-150" dirty="0"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441697" y="1845911"/>
            <a:ext cx="8750303" cy="1546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① 포트폴리오 작성</a:t>
            </a:r>
            <a:endParaRPr lang="en-US" altLang="ko-KR" dirty="0" smtClean="0"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 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-  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취업경력개발센터 주관 프로그램</a:t>
            </a:r>
            <a:endParaRPr lang="en-US" altLang="ko-KR" sz="1500" dirty="0" smtClean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</a:t>
            </a: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-  </a:t>
            </a:r>
            <a:r>
              <a:rPr lang="ko-KR" altLang="en-US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학년당 한편의 포트폴리오를 작성하여 점차 취업 준비를 구체화시켜 나가는 프로그램</a:t>
            </a:r>
            <a:endParaRPr lang="en-US" altLang="ko-KR" sz="1500" dirty="0" smtClean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 -  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필수</a:t>
            </a:r>
            <a:r>
              <a:rPr lang="en-US" altLang="ko-KR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: 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학년당 </a:t>
            </a:r>
            <a:r>
              <a:rPr lang="en-US" altLang="ko-KR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1</a:t>
            </a:r>
            <a:r>
              <a:rPr lang="ko-KR" altLang="en-US" sz="1500" b="1" dirty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편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작성</a:t>
            </a:r>
            <a:r>
              <a:rPr lang="en-US" altLang="ko-KR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(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총 </a:t>
            </a:r>
            <a:r>
              <a:rPr lang="en-US" altLang="ko-KR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4</a:t>
            </a:r>
            <a:r>
              <a:rPr lang="ko-KR" altLang="en-US" sz="1500" b="1" dirty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편</a:t>
            </a:r>
            <a:r>
              <a:rPr lang="en-US" altLang="ko-KR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)</a:t>
            </a:r>
            <a:r>
              <a:rPr lang="ko-KR" altLang="en-US" sz="1500" b="1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</a:t>
            </a:r>
            <a:endParaRPr lang="en-US" altLang="ko-KR" sz="1500" b="1" dirty="0" smtClean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0" y="1006564"/>
            <a:ext cx="3136898" cy="2562136"/>
          </a:xfrm>
          <a:prstGeom prst="rect">
            <a:avLst/>
          </a:prstGeom>
          <a:solidFill>
            <a:srgbClr val="DA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필수</a:t>
            </a:r>
            <a:r>
              <a:rPr lang="en-US" altLang="ko-KR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(40</a:t>
            </a:r>
            <a:r>
              <a:rPr lang="ko-KR" altLang="en-US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점</a:t>
            </a:r>
            <a:r>
              <a:rPr lang="en-US" altLang="ko-KR" dirty="0" smtClean="0">
                <a:solidFill>
                  <a:schemeClr val="tx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)</a:t>
            </a:r>
            <a:endParaRPr lang="ko-KR" altLang="en-US" dirty="0">
              <a:solidFill>
                <a:schemeClr val="tx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76573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767"/>
    </mc:Choice>
    <mc:Fallback xmlns="">
      <p:transition spd="slow" advTm="157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0" grpId="0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517"/>
          <a:stretch/>
        </p:blipFill>
        <p:spPr>
          <a:xfrm>
            <a:off x="0" y="1773468"/>
            <a:ext cx="12192000" cy="5084532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0" y="6667500"/>
            <a:ext cx="12192000" cy="190500"/>
          </a:xfrm>
          <a:prstGeom prst="rect">
            <a:avLst/>
          </a:prstGeom>
          <a:solidFill>
            <a:srgbClr val="1BAA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50"/>
          </a:p>
        </p:txBody>
      </p:sp>
      <p:sp>
        <p:nvSpPr>
          <p:cNvPr id="17" name="TextBox 16"/>
          <p:cNvSpPr txBox="1"/>
          <p:nvPr/>
        </p:nvSpPr>
        <p:spPr>
          <a:xfrm>
            <a:off x="2895600" y="3145067"/>
            <a:ext cx="64008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4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함초롬돋움" panose="02030504000101010101" pitchFamily="18" charset="-127"/>
              </a:rPr>
              <a:t>감사합니다</a:t>
            </a:r>
            <a:r>
              <a:rPr lang="en-US" altLang="ko-KR" sz="3400" dirty="0" smtClean="0"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함초롬돋움" panose="02030504000101010101" pitchFamily="18" charset="-127"/>
              </a:rPr>
              <a:t>!</a:t>
            </a:r>
            <a:endParaRPr lang="ko-KR" altLang="en-US" sz="3400" dirty="0">
              <a:latin typeface="에스코어 드림 3 Light" panose="020B0303030302020204" pitchFamily="34" charset="-127"/>
              <a:ea typeface="에스코어 드림 3 Light" panose="020B0303030302020204" pitchFamily="34" charset="-127"/>
              <a:cs typeface="함초롬돋움" panose="02030504000101010101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895600" y="2962277"/>
            <a:ext cx="6400800" cy="933445"/>
          </a:xfrm>
          <a:prstGeom prst="rect">
            <a:avLst/>
          </a:prstGeom>
          <a:noFill/>
          <a:ln w="76200">
            <a:solidFill>
              <a:srgbClr val="1BAA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29877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04"/>
    </mc:Choice>
    <mc:Fallback xmlns="">
      <p:transition spd="slow" advTm="99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4.1|3.9|3.7|1.8|1.7|1.7|1.7|1.6|1.6|1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.2|1.4|1.3|1.2|1.2|1.1|1|1.1|1|1|1.1|1.1|0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.4|1.4|1.7|2|1.7|1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.4|2.3|1|2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1|3.9|1.8|2.7|1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.2|2.4|1.8|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.6|2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.8"/>
</p:tagLst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1329</TotalTime>
  <Words>1138</Words>
  <Application>Microsoft Office PowerPoint</Application>
  <PresentationFormat>와이드스크린</PresentationFormat>
  <Paragraphs>240</Paragraphs>
  <Slides>15</Slides>
  <Notes>14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22" baseType="lpstr">
      <vt:lpstr>맑은 고딕</vt:lpstr>
      <vt:lpstr>에스코어 드림 3 Light</vt:lpstr>
      <vt:lpstr>에스코어 드림 4 Regular</vt:lpstr>
      <vt:lpstr>에스코어 드림 6 Bold</vt:lpstr>
      <vt:lpstr>함초롬돋움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ok</dc:creator>
  <cp:lastModifiedBy>ok</cp:lastModifiedBy>
  <cp:revision>120</cp:revision>
  <dcterms:created xsi:type="dcterms:W3CDTF">2022-01-19T05:02:51Z</dcterms:created>
  <dcterms:modified xsi:type="dcterms:W3CDTF">2022-02-25T02:06:19Z</dcterms:modified>
</cp:coreProperties>
</file>