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9" r:id="rId4"/>
    <p:sldId id="261" r:id="rId5"/>
    <p:sldId id="264" r:id="rId6"/>
    <p:sldId id="280" r:id="rId7"/>
    <p:sldId id="290" r:id="rId8"/>
    <p:sldId id="281" r:id="rId9"/>
    <p:sldId id="283" r:id="rId10"/>
    <p:sldId id="285" r:id="rId11"/>
    <p:sldId id="287" r:id="rId12"/>
    <p:sldId id="291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F5FA"/>
    <a:srgbClr val="D0F1F8"/>
    <a:srgbClr val="95DFEF"/>
    <a:srgbClr val="B3C5E5"/>
    <a:srgbClr val="F7C9AB"/>
    <a:srgbClr val="FFE597"/>
    <a:srgbClr val="C3DFB3"/>
    <a:srgbClr val="E6708C"/>
    <a:srgbClr val="1BAACC"/>
    <a:srgbClr val="044E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85468" autoAdjust="0"/>
  </p:normalViewPr>
  <p:slideViewPr>
    <p:cSldViewPr snapToGrid="0" showGuides="1">
      <p:cViewPr varScale="1">
        <p:scale>
          <a:sx n="99" d="100"/>
          <a:sy n="99" d="100"/>
        </p:scale>
        <p:origin x="744" y="90"/>
      </p:cViewPr>
      <p:guideLst>
        <p:guide orient="horz" pos="2115"/>
        <p:guide pos="38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48597-2C44-4653-8838-1A1810836DA7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5AD4F-585C-40BA-A443-EB5DFAE263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982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예수대학교 </a:t>
            </a:r>
            <a:r>
              <a:rPr lang="ko-KR" altLang="en-US" dirty="0" err="1" smtClean="0"/>
              <a:t>졸업인증제를</a:t>
            </a:r>
            <a:r>
              <a:rPr lang="ko-KR" altLang="en-US" dirty="0" smtClean="0"/>
              <a:t> 안내합니다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785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2167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졸업인증제란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교내 개설되는 다양한 </a:t>
            </a:r>
            <a:r>
              <a:rPr lang="ko-KR" altLang="en-US" dirty="0" err="1" smtClean="0"/>
              <a:t>비교과</a:t>
            </a:r>
            <a:r>
              <a:rPr lang="ko-KR" altLang="en-US" dirty="0" smtClean="0"/>
              <a:t> 프로그램을 통해 역량 있는 인재를 양성하기 위한 활동입니다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졸업인증제는</a:t>
            </a:r>
            <a:r>
              <a:rPr lang="ko-KR" altLang="en-US" dirty="0" smtClean="0"/>
              <a:t> 총 다섯 가지 영역으로 이루어져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각각의 영역의 기준 점수를 충족해야 졸업이 가능한 예수대학교만의 졸업인증프로그램입니다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7210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편입생의 경우</a:t>
            </a:r>
            <a:r>
              <a:rPr lang="en-US" altLang="ko-KR" dirty="0" smtClean="0"/>
              <a:t> </a:t>
            </a:r>
            <a:r>
              <a:rPr lang="ko-KR" altLang="en-US" dirty="0" smtClean="0"/>
              <a:t>인성교육 영역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20</a:t>
            </a:r>
            <a:r>
              <a:rPr lang="ko-KR" altLang="en-US" dirty="0" smtClean="0"/>
              <a:t>점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학습지원 영역 </a:t>
            </a:r>
            <a:r>
              <a:rPr lang="en-US" altLang="ko-KR" baseline="0" dirty="0" smtClean="0"/>
              <a:t>20</a:t>
            </a:r>
            <a:r>
              <a:rPr lang="ko-KR" altLang="en-US" baseline="0" dirty="0" smtClean="0"/>
              <a:t>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지도상담 영역 </a:t>
            </a:r>
            <a:r>
              <a:rPr lang="en-US" altLang="ko-KR" baseline="0" dirty="0" smtClean="0"/>
              <a:t>10</a:t>
            </a:r>
            <a:r>
              <a:rPr lang="ko-KR" altLang="en-US" baseline="0" dirty="0" smtClean="0"/>
              <a:t>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취업지원 영역 </a:t>
            </a:r>
            <a:r>
              <a:rPr lang="en-US" altLang="ko-KR" baseline="0" dirty="0" smtClean="0"/>
              <a:t>30</a:t>
            </a:r>
            <a:r>
              <a:rPr lang="ko-KR" altLang="en-US" baseline="0" dirty="0" smtClean="0"/>
              <a:t>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포트폴리오 영역은 </a:t>
            </a:r>
            <a:r>
              <a:rPr lang="en-US" altLang="ko-KR" baseline="0" dirty="0" smtClean="0"/>
              <a:t>20</a:t>
            </a:r>
            <a:r>
              <a:rPr lang="ko-KR" altLang="en-US" baseline="0" dirty="0" smtClean="0"/>
              <a:t>점을 충족하여 총점 </a:t>
            </a:r>
            <a:r>
              <a:rPr lang="en-US" altLang="ko-KR" baseline="0" dirty="0" smtClean="0"/>
              <a:t>100</a:t>
            </a:r>
            <a:r>
              <a:rPr lang="ko-KR" altLang="en-US" baseline="0" dirty="0" smtClean="0"/>
              <a:t>점을 취득하여야 합니다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신입생과 마찬가지로 총점 </a:t>
            </a:r>
            <a:r>
              <a:rPr lang="en-US" altLang="ko-KR" baseline="0" dirty="0" smtClean="0"/>
              <a:t>100</a:t>
            </a:r>
            <a:r>
              <a:rPr lang="ko-KR" altLang="en-US" baseline="0" dirty="0" smtClean="0"/>
              <a:t>점을 취득하였다 하더라도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각 영역 별 기준점수를 충족하지 않을 시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졸업인증제를</a:t>
            </a:r>
            <a:r>
              <a:rPr lang="ko-KR" altLang="en-US" baseline="0" dirty="0" smtClean="0"/>
              <a:t> 통과하지 못합니다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12727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인성교육</a:t>
            </a:r>
            <a:r>
              <a:rPr lang="ko-KR" altLang="en-US" baseline="0" dirty="0" smtClean="0"/>
              <a:t> 영역의 필수 프로그램은 채플이 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총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학기를 이수하여야 합니다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학습지원 영역의 경우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독서인증에 참여해야 하며</a:t>
            </a:r>
            <a:r>
              <a:rPr lang="en-US" altLang="ko-KR" baseline="0" dirty="0" smtClean="0"/>
              <a:t>, 8</a:t>
            </a:r>
            <a:r>
              <a:rPr lang="ko-KR" altLang="en-US" baseline="0" dirty="0" smtClean="0"/>
              <a:t>편의 독후감이 필수제출편수입니다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지도상담 영역의 경우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평생지도교수와 상담 및 집단 전문상담에 참여해야 합니다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집단상담의 경우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회 참여 당 </a:t>
            </a:r>
            <a:r>
              <a:rPr lang="en-US" altLang="ko-KR" baseline="0" dirty="0" smtClean="0"/>
              <a:t>10</a:t>
            </a:r>
            <a:r>
              <a:rPr lang="ko-KR" altLang="en-US" baseline="0" dirty="0" smtClean="0"/>
              <a:t>점을 부여 받을 수 있습니다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5927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취업지원 영역의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전문자격취득과 외국어인증이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전문자격의 경우 재학</a:t>
            </a:r>
            <a:r>
              <a:rPr lang="ko-KR" altLang="en-US" baseline="0" dirty="0" smtClean="0"/>
              <a:t> 중 취득한 자격증을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개 이상 제출해야 하며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외국어인증은 </a:t>
            </a:r>
            <a:r>
              <a:rPr lang="ko-KR" altLang="en-US" baseline="0" dirty="0" err="1" smtClean="0"/>
              <a:t>토익시험에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회 이상 응시하여야 합니다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포트폴리오의 경우 학년 당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편의 포트폴리오를 작성하여 제출해야 합니다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79192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인성교육 영역의 선택 프로그램은 문화예술활동</a:t>
            </a:r>
            <a:r>
              <a:rPr lang="en-US" altLang="ko-KR" dirty="0" smtClean="0"/>
              <a:t>, JUMP,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교내봉사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국내봉사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해외봉사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공동체참여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생명나눔으로</a:t>
            </a:r>
            <a:r>
              <a:rPr lang="ko-KR" altLang="en-US" baseline="0" dirty="0" smtClean="0"/>
              <a:t> 구성되어 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각 프로그램에 해당하는 활동에 참여하여 담당부서에 문의하면 점수 취득이 가능합니다</a:t>
            </a:r>
            <a:r>
              <a:rPr lang="en-US" altLang="ko-KR" baseline="0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92585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학습지원</a:t>
            </a:r>
            <a:r>
              <a:rPr lang="ko-KR" altLang="en-US" baseline="0" dirty="0" smtClean="0"/>
              <a:t> 영역의 선택 프로그램은 학습역량지원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학습법특강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학습컨설팅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학습공동체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 </a:t>
            </a:r>
            <a:r>
              <a:rPr lang="ko-KR" altLang="en-US" baseline="0" dirty="0" err="1" smtClean="0"/>
              <a:t>튜터링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학습역량대회로 구성되어 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모두 교수학습개발센터에서 담당하고 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각 프로그램 별 활동은 학기 중 담당부서의 안내에 따라 참여할 수 있습니다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959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지도상담</a:t>
            </a:r>
            <a:r>
              <a:rPr lang="ko-KR" altLang="en-US" baseline="0" dirty="0" smtClean="0"/>
              <a:t> 영역은 또래상담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전문상담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프리스쿨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건강관리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진로집단프로그램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리더십캠프로 이루어져 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각 프로그램 별 활동은 학기 중 담당부서의 안내에 따라 참여할 수 있습니다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2907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smtClean="0"/>
              <a:t>취업지원 영역의 선택 프로그램은 진로개인상담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진로설계특강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취창업역량개발동아리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글로벌멘토링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인턴십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맞춤클리닉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취업역량강화특강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모의면접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창업특강으로 이루어져 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각 프로그램 별 활동은 학기 중 담당부서의 안내에 따라 참여할 수 있습니다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  <a:p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5356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이상으로 </a:t>
            </a:r>
            <a:r>
              <a:rPr lang="ko-KR" altLang="en-US" dirty="0" err="1" smtClean="0"/>
              <a:t>졸업인증제에</a:t>
            </a:r>
            <a:r>
              <a:rPr lang="ko-KR" altLang="en-US" dirty="0" smtClean="0"/>
              <a:t> 대한 안내를 마치도록 하겠습니다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자세한 문의사항은 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application@jesus.ac.kr</a:t>
            </a:r>
            <a:r>
              <a:rPr lang="ko-KR" altLang="en-US" baseline="0" dirty="0" smtClean="0"/>
              <a:t>을 이용하여 주시기 바랍니다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감사합니다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6979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245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305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7136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1143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3008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94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225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009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459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76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217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707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07"/>
          <a:stretch/>
        </p:blipFill>
        <p:spPr>
          <a:xfrm>
            <a:off x="0" y="2641497"/>
            <a:ext cx="12192000" cy="421650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4366" y="295728"/>
            <a:ext cx="810847" cy="720562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2781300" y="2598818"/>
            <a:ext cx="6629398" cy="1732547"/>
            <a:chOff x="3157117" y="2598818"/>
            <a:chExt cx="5877766" cy="1732547"/>
          </a:xfrm>
        </p:grpSpPr>
        <p:sp>
          <p:nvSpPr>
            <p:cNvPr id="5" name="TextBox 4"/>
            <p:cNvSpPr txBox="1"/>
            <p:nvPr/>
          </p:nvSpPr>
          <p:spPr>
            <a:xfrm>
              <a:off x="3157117" y="3054847"/>
              <a:ext cx="587776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예수대학교 </a:t>
              </a:r>
              <a:r>
                <a:rPr lang="ko-KR" altLang="en-US" sz="2800" dirty="0" err="1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졸업인증제</a:t>
              </a:r>
              <a:r>
                <a:rPr lang="ko-KR" altLang="en-US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 </a:t>
              </a:r>
              <a:r>
                <a:rPr lang="ko-KR" altLang="en-US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안내</a:t>
              </a:r>
              <a:r>
                <a:rPr lang="en-US" altLang="ko-KR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(</a:t>
              </a:r>
              <a:r>
                <a:rPr lang="ko-KR" altLang="en-US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편입생</a:t>
              </a:r>
              <a:r>
                <a:rPr lang="en-US" altLang="ko-KR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)</a:t>
              </a:r>
            </a:p>
            <a:p>
              <a:pPr algn="ctr"/>
              <a:r>
                <a:rPr lang="en-US" altLang="ko-KR" sz="24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(1~3</a:t>
              </a:r>
              <a:r>
                <a:rPr lang="ko-KR" altLang="en-US" sz="24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학년 편입생은 적용</a:t>
              </a:r>
              <a:r>
                <a:rPr lang="en-US" altLang="ko-KR" sz="24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, 4</a:t>
              </a:r>
              <a:r>
                <a:rPr lang="ko-KR" altLang="en-US" sz="24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학년 편입생은 제외</a:t>
              </a:r>
              <a:r>
                <a:rPr lang="en-US" altLang="ko-KR" sz="24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)</a:t>
              </a:r>
              <a:endParaRPr lang="ko-KR" altLang="en-US" sz="24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3157117" y="2598818"/>
              <a:ext cx="5877766" cy="1732547"/>
            </a:xfrm>
            <a:prstGeom prst="rect">
              <a:avLst/>
            </a:prstGeom>
            <a:noFill/>
            <a:ln w="76200">
              <a:solidFill>
                <a:srgbClr val="1BAA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0320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22"/>
    </mc:Choice>
    <mc:Fallback xmlns="">
      <p:transition spd="slow" advTm="5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17"/>
          <a:stretch/>
        </p:blipFill>
        <p:spPr>
          <a:xfrm>
            <a:off x="0" y="1773468"/>
            <a:ext cx="12192000" cy="508453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17" name="TextBox 16"/>
          <p:cNvSpPr txBox="1"/>
          <p:nvPr/>
        </p:nvSpPr>
        <p:spPr>
          <a:xfrm>
            <a:off x="2895600" y="3145067"/>
            <a:ext cx="6400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4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졸업인증제</a:t>
            </a:r>
            <a:r>
              <a:rPr lang="ko-KR" altLang="en-US" sz="34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 소개</a:t>
            </a:r>
            <a:endParaRPr lang="ko-KR" altLang="en-US" sz="3400" dirty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함초롬돋움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895600" y="2962277"/>
            <a:ext cx="6400800" cy="933445"/>
          </a:xfrm>
          <a:prstGeom prst="rect">
            <a:avLst/>
          </a:prstGeom>
          <a:noFill/>
          <a:ln w="76200">
            <a:solidFill>
              <a:srgbClr val="1BA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0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2"/>
    </mc:Choice>
    <mc:Fallback xmlns="">
      <p:transition spd="slow" advTm="4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직사각형 59"/>
          <p:cNvSpPr/>
          <p:nvPr/>
        </p:nvSpPr>
        <p:spPr>
          <a:xfrm>
            <a:off x="0" y="410045"/>
            <a:ext cx="2590799" cy="611221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2692400" y="2034667"/>
            <a:ext cx="4216399" cy="346001"/>
          </a:xfrm>
          <a:prstGeom prst="rect">
            <a:avLst/>
          </a:prstGeom>
          <a:solidFill>
            <a:srgbClr val="C8EF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692401" y="1969252"/>
            <a:ext cx="949959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총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5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가지 영역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인성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학습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지도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취업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포트폴리오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의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기준 점수를 충족해야 </a:t>
            </a:r>
            <a:endParaRPr lang="ko-KR" altLang="en-US" sz="1500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 dirty="0"/>
          </a:p>
        </p:txBody>
      </p:sp>
      <p:sp>
        <p:nvSpPr>
          <p:cNvPr id="2" name="TextBox 1"/>
          <p:cNvSpPr txBox="1"/>
          <p:nvPr/>
        </p:nvSpPr>
        <p:spPr>
          <a:xfrm>
            <a:off x="656558" y="522230"/>
            <a:ext cx="1896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2000" dirty="0" err="1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졸업인증제</a:t>
            </a:r>
            <a:r>
              <a:rPr lang="en-US" altLang="ko-KR" sz="200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?</a:t>
            </a:r>
            <a:endParaRPr lang="ko-KR" altLang="en-US" sz="200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8767173" y="3646757"/>
            <a:ext cx="1762829" cy="1762829"/>
            <a:chOff x="9074150" y="2416175"/>
            <a:chExt cx="2025650" cy="2025650"/>
          </a:xfrm>
          <a:solidFill>
            <a:srgbClr val="C8EFF8"/>
          </a:solidFill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39" name="타원 38"/>
            <p:cNvSpPr/>
            <p:nvPr/>
          </p:nvSpPr>
          <p:spPr>
            <a:xfrm>
              <a:off x="9074150" y="2416175"/>
              <a:ext cx="2025650" cy="2025650"/>
            </a:xfrm>
            <a:prstGeom prst="ellipse">
              <a:avLst/>
            </a:prstGeom>
            <a:grp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169400" y="3228945"/>
              <a:ext cx="1835150" cy="323165"/>
            </a:xfrm>
            <a:prstGeom prst="rect">
              <a:avLst/>
            </a:prstGeom>
            <a:grp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포트폴리오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7380139" y="3659142"/>
            <a:ext cx="1762829" cy="1762829"/>
            <a:chOff x="7048500" y="2416175"/>
            <a:chExt cx="2025650" cy="202565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2" name="타원 41"/>
            <p:cNvSpPr/>
            <p:nvPr/>
          </p:nvSpPr>
          <p:spPr>
            <a:xfrm>
              <a:off x="7048500" y="2416175"/>
              <a:ext cx="2025650" cy="2025650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143750" y="3228945"/>
              <a:ext cx="1835150" cy="3231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취업지원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5956165" y="3644884"/>
            <a:ext cx="1762829" cy="1762829"/>
            <a:chOff x="5022850" y="2416175"/>
            <a:chExt cx="2025650" cy="202565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5" name="타원 44"/>
            <p:cNvSpPr/>
            <p:nvPr/>
          </p:nvSpPr>
          <p:spPr>
            <a:xfrm>
              <a:off x="5022850" y="2416175"/>
              <a:ext cx="2025650" cy="202565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130800" y="3228945"/>
              <a:ext cx="1822450" cy="3231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지도상담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4524757" y="3659142"/>
            <a:ext cx="1762829" cy="1762829"/>
            <a:chOff x="2997200" y="2416175"/>
            <a:chExt cx="2025650" cy="202565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8" name="타원 47"/>
            <p:cNvSpPr/>
            <p:nvPr/>
          </p:nvSpPr>
          <p:spPr>
            <a:xfrm>
              <a:off x="2997200" y="2416175"/>
              <a:ext cx="2025650" cy="202565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044825" y="3228945"/>
              <a:ext cx="1901825" cy="3231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학습지원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3134204" y="3639918"/>
            <a:ext cx="1762829" cy="1762829"/>
            <a:chOff x="971550" y="2416175"/>
            <a:chExt cx="2025650" cy="202565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51" name="타원 50"/>
            <p:cNvSpPr/>
            <p:nvPr/>
          </p:nvSpPr>
          <p:spPr>
            <a:xfrm>
              <a:off x="971550" y="2416175"/>
              <a:ext cx="2025650" cy="202565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19175" y="3228945"/>
              <a:ext cx="1901825" cy="323164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인성교육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sp>
        <p:nvSpPr>
          <p:cNvPr id="53" name="직사각형 52"/>
          <p:cNvSpPr/>
          <p:nvPr/>
        </p:nvSpPr>
        <p:spPr>
          <a:xfrm>
            <a:off x="2692401" y="3321783"/>
            <a:ext cx="8188042" cy="2484289"/>
          </a:xfrm>
          <a:prstGeom prst="rect">
            <a:avLst/>
          </a:prstGeom>
          <a:noFill/>
          <a:ln w="57150">
            <a:solidFill>
              <a:srgbClr val="1BA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2692401" y="1554948"/>
            <a:ext cx="949959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교내 개설되는 다양한 </a:t>
            </a:r>
            <a:r>
              <a:rPr lang="ko-KR" altLang="en-US" sz="15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비교과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프로그램을 통해 역량 있는 인재를 양성하기 위한 활동으로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692401" y="2427058"/>
            <a:ext cx="949959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졸업이 가능한 예수대학교만의 졸업인증프로그램</a:t>
            </a:r>
            <a:endParaRPr lang="ko-KR" altLang="en-US" sz="1500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4" name="아래로 구부러진 화살표 13"/>
          <p:cNvSpPr/>
          <p:nvPr/>
        </p:nvSpPr>
        <p:spPr>
          <a:xfrm rot="16200000">
            <a:off x="781055" y="2694483"/>
            <a:ext cx="2569469" cy="1235981"/>
          </a:xfrm>
          <a:prstGeom prst="curvedDownArrow">
            <a:avLst>
              <a:gd name="adj1" fmla="val 3240"/>
              <a:gd name="adj2" fmla="val 31788"/>
              <a:gd name="adj3" fmla="val 34248"/>
            </a:avLst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396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68"/>
    </mc:Choice>
    <mc:Fallback xmlns="">
      <p:transition spd="slow" advTm="32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4" grpId="0"/>
      <p:bldP spid="53" grpId="0" animBg="1"/>
      <p:bldP spid="55" grpId="0"/>
      <p:bldP spid="58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17"/>
          <a:stretch/>
        </p:blipFill>
        <p:spPr>
          <a:xfrm>
            <a:off x="0" y="1773468"/>
            <a:ext cx="12192000" cy="508453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17" name="TextBox 16"/>
          <p:cNvSpPr txBox="1"/>
          <p:nvPr/>
        </p:nvSpPr>
        <p:spPr>
          <a:xfrm>
            <a:off x="2895600" y="3145067"/>
            <a:ext cx="6400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4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편입생 이수 기준</a:t>
            </a:r>
            <a:endParaRPr lang="ko-KR" altLang="en-US" sz="3400" dirty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함초롬돋움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895600" y="2962277"/>
            <a:ext cx="6400800" cy="933445"/>
          </a:xfrm>
          <a:prstGeom prst="rect">
            <a:avLst/>
          </a:prstGeom>
          <a:noFill/>
          <a:ln w="76200">
            <a:solidFill>
              <a:srgbClr val="1BA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66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4"/>
    </mc:Choice>
    <mc:Fallback xmlns="">
      <p:transition spd="slow" advTm="3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342900"/>
            <a:ext cx="3136898" cy="611221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순서도: 처리 61"/>
          <p:cNvSpPr/>
          <p:nvPr/>
        </p:nvSpPr>
        <p:spPr>
          <a:xfrm>
            <a:off x="5227803" y="4619727"/>
            <a:ext cx="2733510" cy="734327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20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3" name="순서도: 처리 62"/>
          <p:cNvSpPr/>
          <p:nvPr/>
        </p:nvSpPr>
        <p:spPr>
          <a:xfrm>
            <a:off x="5227803" y="3805972"/>
            <a:ext cx="2733510" cy="734327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10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4" name="순서도: 처리 63"/>
          <p:cNvSpPr/>
          <p:nvPr/>
        </p:nvSpPr>
        <p:spPr>
          <a:xfrm>
            <a:off x="5227803" y="2992217"/>
            <a:ext cx="2733510" cy="734327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30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5" name="순서도: 처리 64"/>
          <p:cNvSpPr/>
          <p:nvPr/>
        </p:nvSpPr>
        <p:spPr>
          <a:xfrm>
            <a:off x="5227803" y="2178462"/>
            <a:ext cx="2733510" cy="734327"/>
          </a:xfrm>
          <a:prstGeom prst="flowChartProcess">
            <a:avLst/>
          </a:prstGeom>
          <a:solidFill>
            <a:srgbClr val="C8EF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20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9" name="순서도: 처리 58"/>
          <p:cNvSpPr/>
          <p:nvPr/>
        </p:nvSpPr>
        <p:spPr>
          <a:xfrm>
            <a:off x="5227803" y="5433482"/>
            <a:ext cx="2733510" cy="734327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20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304799" y="4550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편</a:t>
            </a:r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입생 필수 취득점수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47" name="오른쪽 대괄호 46"/>
          <p:cNvSpPr/>
          <p:nvPr/>
        </p:nvSpPr>
        <p:spPr>
          <a:xfrm>
            <a:off x="8037512" y="2178461"/>
            <a:ext cx="1017588" cy="3985105"/>
          </a:xfrm>
          <a:prstGeom prst="rightBracket">
            <a:avLst>
              <a:gd name="adj" fmla="val 277061"/>
            </a:avLst>
          </a:prstGeom>
          <a:noFill/>
          <a:ln>
            <a:solidFill>
              <a:srgbClr val="1BAA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9312246" y="3522690"/>
            <a:ext cx="21430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총점 </a:t>
            </a:r>
            <a:r>
              <a:rPr lang="en-US" altLang="ko-KR" sz="20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100</a:t>
            </a:r>
            <a:r>
              <a:rPr lang="ko-KR" altLang="en-US" sz="20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점</a:t>
            </a:r>
            <a:endParaRPr lang="en-US" altLang="ko-KR" sz="20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함초롬돋움" panose="02030504000101010101" pitchFamily="18" charset="-127"/>
            </a:endParaRPr>
          </a:p>
        </p:txBody>
      </p:sp>
      <p:sp>
        <p:nvSpPr>
          <p:cNvPr id="49" name="오각형 48"/>
          <p:cNvSpPr/>
          <p:nvPr/>
        </p:nvSpPr>
        <p:spPr>
          <a:xfrm>
            <a:off x="3868907" y="5433482"/>
            <a:ext cx="1771537" cy="734327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인성교육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4" name="오각형 53"/>
          <p:cNvSpPr/>
          <p:nvPr/>
        </p:nvSpPr>
        <p:spPr>
          <a:xfrm>
            <a:off x="3868906" y="4619727"/>
            <a:ext cx="1771537" cy="734327"/>
          </a:xfrm>
          <a:prstGeom prst="homePlat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학습지원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5" name="오각형 54"/>
          <p:cNvSpPr/>
          <p:nvPr/>
        </p:nvSpPr>
        <p:spPr>
          <a:xfrm>
            <a:off x="3868905" y="3805972"/>
            <a:ext cx="1771537" cy="734327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지도상담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6" name="오각형 55"/>
          <p:cNvSpPr/>
          <p:nvPr/>
        </p:nvSpPr>
        <p:spPr>
          <a:xfrm>
            <a:off x="3868904" y="2992217"/>
            <a:ext cx="1771537" cy="734327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취업지원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7" name="오각형 56"/>
          <p:cNvSpPr/>
          <p:nvPr/>
        </p:nvSpPr>
        <p:spPr>
          <a:xfrm>
            <a:off x="3868903" y="2178462"/>
            <a:ext cx="1771537" cy="734327"/>
          </a:xfrm>
          <a:prstGeom prst="homePlate">
            <a:avLst/>
          </a:prstGeom>
          <a:solidFill>
            <a:srgbClr val="97E0F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포트폴리오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138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40"/>
    </mc:Choice>
    <mc:Fallback xmlns="">
      <p:transition spd="slow" advTm="21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4" grpId="0" animBg="1"/>
      <p:bldP spid="65" grpId="0" animBg="1"/>
      <p:bldP spid="59" grpId="0" animBg="1"/>
      <p:bldP spid="47" grpId="0" animBg="1"/>
      <p:bldP spid="48" grpId="0"/>
      <p:bldP spid="49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순서도: 처리 15"/>
          <p:cNvSpPr/>
          <p:nvPr/>
        </p:nvSpPr>
        <p:spPr>
          <a:xfrm>
            <a:off x="3759195" y="5623367"/>
            <a:ext cx="2565405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441697" y="4793393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② 전문상담</a:t>
            </a:r>
            <a:r>
              <a:rPr lang="en-US" altLang="ko-KR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</a:t>
            </a: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집단</a:t>
            </a:r>
            <a:r>
              <a:rPr lang="en-US" altLang="ko-KR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집단상담프로그램으로  편입생 필수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10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점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추가 참여 가능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</a:p>
        </p:txBody>
      </p:sp>
      <p:sp>
        <p:nvSpPr>
          <p:cNvPr id="2" name="순서도: 처리 1"/>
          <p:cNvSpPr/>
          <p:nvPr/>
        </p:nvSpPr>
        <p:spPr>
          <a:xfrm>
            <a:off x="3759196" y="1226353"/>
            <a:ext cx="15113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인성교육 필수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12" name="순서도: 처리 11"/>
          <p:cNvSpPr/>
          <p:nvPr/>
        </p:nvSpPr>
        <p:spPr>
          <a:xfrm>
            <a:off x="3759196" y="2952458"/>
            <a:ext cx="25654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0" y="2155074"/>
            <a:ext cx="3136898" cy="6112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04799" y="2267259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학습지원 필수 프로그램</a:t>
            </a:r>
            <a:endParaRPr lang="ko-KR" altLang="en-US" sz="2000" spc="-15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0" y="3980664"/>
            <a:ext cx="3136898" cy="61122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304799" y="4092849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지도상담 필수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41697" y="3939313"/>
            <a:ext cx="8750303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평생지도교수 상담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지도교수님과의 상담을 통해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학업 및 진로에 대한 건설적인 설계를 함께하는 프로그램 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0" y="1006564"/>
            <a:ext cx="3136898" cy="6001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0" y="2757398"/>
            <a:ext cx="3136898" cy="6001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(10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0" y="4589217"/>
            <a:ext cx="3136898" cy="13880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(10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41697" y="2129674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독서인증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매년 공지되는 필독도서목록의 책을 읽고 독후감을 작성하여 제출하는 프로그램</a:t>
            </a:r>
            <a:endParaRPr lang="en-US" altLang="ko-KR" sz="1500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b="1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8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권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추가 제출 가능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441697" y="406400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채플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예수대학교 구성원이 함께 모여 드리는 공동체 예배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총 </a:t>
            </a:r>
            <a:r>
              <a:rPr lang="en-US" altLang="ko-KR" sz="1500" b="1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2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학기 이수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80" b="100000" l="2051" r="100000">
                        <a14:foregroundMark x1="9744" y1="67052" x2="89744" y2="69942"/>
                        <a14:foregroundMark x1="11795" y1="86705" x2="95897" y2="86127"/>
                        <a14:foregroundMark x1="24103" y1="16763" x2="24615" y2="39884"/>
                        <a14:foregroundMark x1="12821" y1="19075" x2="12821" y2="42197"/>
                        <a14:foregroundMark x1="69231" y1="74566" x2="72821" y2="74566"/>
                        <a14:foregroundMark x1="48718" y1="26012" x2="53846" y2="26012"/>
                        <a14:foregroundMark x1="65128" y1="27168" x2="64615" y2="35838"/>
                        <a14:foregroundMark x1="75385" y1="21965" x2="75897" y2="29480"/>
                        <a14:foregroundMark x1="91282" y1="30058" x2="91282" y2="33526"/>
                        <a14:backgroundMark x1="55385" y1="28902" x2="54872" y2="34682"/>
                        <a14:backgroundMark x1="70769" y1="21965" x2="70769" y2="28324"/>
                        <a14:backgroundMark x1="82051" y1="17341" x2="82051" y2="213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327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47"/>
    </mc:Choice>
    <mc:Fallback xmlns="">
      <p:transition spd="slow" advTm="36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2" grpId="0" animBg="1"/>
      <p:bldP spid="44" grpId="0" animBg="1"/>
      <p:bldP spid="12" grpId="0" animBg="1"/>
      <p:bldP spid="13" grpId="0" animBg="1"/>
      <p:bldP spid="14" grpId="0"/>
      <p:bldP spid="18" grpId="0" animBg="1"/>
      <p:bldP spid="21" grpId="0"/>
      <p:bldP spid="22" grpId="0" animBg="1"/>
      <p:bldP spid="23" grpId="0" animBg="1"/>
      <p:bldP spid="24" grpId="0" animBg="1"/>
      <p:bldP spid="15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22" name="순서도: 처리 21"/>
          <p:cNvSpPr/>
          <p:nvPr/>
        </p:nvSpPr>
        <p:spPr>
          <a:xfrm>
            <a:off x="3721096" y="2624246"/>
            <a:ext cx="29845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순서도: 처리 22"/>
          <p:cNvSpPr/>
          <p:nvPr/>
        </p:nvSpPr>
        <p:spPr>
          <a:xfrm>
            <a:off x="3733796" y="1206808"/>
            <a:ext cx="29845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3403597" y="1806972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② 외국어인증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외국어시험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토익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토플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텝스</a:t>
            </a: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등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에 응시한 후 성적표 제출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1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회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추가 응시 가능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취업지원 필수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03597" y="382030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전문자격취득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재학 중 취득한 자격증 제출 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자격증 </a:t>
            </a:r>
            <a:r>
              <a:rPr lang="en-US" altLang="ko-KR" sz="1500" b="1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2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개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추가 제출 가능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8" name="순서도: 처리 27"/>
          <p:cNvSpPr/>
          <p:nvPr/>
        </p:nvSpPr>
        <p:spPr>
          <a:xfrm>
            <a:off x="3771896" y="4668051"/>
            <a:ext cx="29845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0" y="3527499"/>
            <a:ext cx="3136898" cy="611221"/>
          </a:xfrm>
          <a:prstGeom prst="rect">
            <a:avLst/>
          </a:prstGeom>
          <a:solidFill>
            <a:srgbClr val="95D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04799" y="3639684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spc="-150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포트폴리오 필수</a:t>
            </a:r>
            <a:endParaRPr lang="ko-KR" altLang="en-US" sz="2000" spc="-15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441697" y="3500373"/>
            <a:ext cx="875030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포트폴리오 작성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취업경력개발센터 주관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학년당 한편의 포트폴리오를 작성하여 점차 취업 준비를 구체화시켜 나가는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학년당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1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편 작성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총 </a:t>
            </a:r>
            <a:r>
              <a:rPr lang="en-US" altLang="ko-KR" sz="1500" b="1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2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편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1017405"/>
            <a:ext cx="3136898" cy="19898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(5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0" y="4138720"/>
            <a:ext cx="3136898" cy="908230"/>
          </a:xfrm>
          <a:prstGeom prst="rect">
            <a:avLst/>
          </a:prstGeom>
          <a:solidFill>
            <a:srgbClr val="DA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(20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06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33"/>
    </mc:Choice>
    <mc:Fallback xmlns="">
      <p:transition spd="slow" advTm="27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  <p:bldP spid="25" grpId="0" animBg="1"/>
      <p:bldP spid="26" grpId="0"/>
      <p:bldP spid="27" grpId="0"/>
      <p:bldP spid="28" grpId="0" animBg="1"/>
      <p:bldP spid="29" grpId="0" animBg="1"/>
      <p:bldP spid="30" grpId="0"/>
      <p:bldP spid="31" grpId="0"/>
      <p:bldP spid="15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인성교육 선택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036328"/>
              </p:ext>
            </p:extLst>
          </p:nvPr>
        </p:nvGraphicFramePr>
        <p:xfrm>
          <a:off x="1219200" y="1374252"/>
          <a:ext cx="10604500" cy="4670944"/>
        </p:xfrm>
        <a:graphic>
          <a:graphicData uri="http://schemas.openxmlformats.org/drawingml/2006/table">
            <a:tbl>
              <a:tblPr/>
              <a:tblGrid>
                <a:gridCol w="1422400"/>
                <a:gridCol w="1943100"/>
                <a:gridCol w="1358900"/>
                <a:gridCol w="3302000"/>
                <a:gridCol w="2578100"/>
              </a:tblGrid>
              <a:tr h="583868">
                <a:tc>
                  <a:txBody>
                    <a:bodyPr/>
                    <a:lstStyle/>
                    <a:p>
                      <a:pPr latinLnBrk="1"/>
                      <a:endParaRPr lang="ko-KR" altLang="en-US" sz="1500" dirty="0"/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프로그램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참여대상 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담당부서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문의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점수</a:t>
                      </a:r>
                      <a:endParaRPr 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583868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선택</a:t>
                      </a:r>
                      <a:endParaRPr lang="en-US" altLang="ko-KR" sz="1500" b="1" kern="0" spc="0" dirty="0" smtClean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(20</a:t>
                      </a: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문화예술활동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학생처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JUMP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신입생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교내봉사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국내봉사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JU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센터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5~20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해외봉사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6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국제개발협력센터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6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회당 </a:t>
                      </a:r>
                      <a:r>
                        <a:rPr lang="en-US" altLang="ko-KR" sz="1500" kern="0" spc="-6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20</a:t>
                      </a:r>
                      <a:r>
                        <a:rPr lang="ko-KR" altLang="en-US" sz="1500" kern="0" spc="-6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공동체참여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각 학부사무실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생명나눔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JU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센터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,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성폭력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‧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성희롱상담센터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5~10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190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87"/>
    </mc:Choice>
    <mc:Fallback xmlns="">
      <p:transition spd="slow" advTm="15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학습지원 선택 프로그램</a:t>
            </a:r>
            <a:endParaRPr lang="ko-KR" altLang="en-US" sz="2000" spc="-15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1219200" y="1374252"/>
          <a:ext cx="10604500" cy="4035948"/>
        </p:xfrm>
        <a:graphic>
          <a:graphicData uri="http://schemas.openxmlformats.org/drawingml/2006/table">
            <a:tbl>
              <a:tblPr/>
              <a:tblGrid>
                <a:gridCol w="1422400"/>
                <a:gridCol w="1943100"/>
                <a:gridCol w="1358900"/>
                <a:gridCol w="3302000"/>
                <a:gridCol w="2578100"/>
              </a:tblGrid>
              <a:tr h="576564">
                <a:tc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프로그램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참여대상 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담당부서</a:t>
                      </a:r>
                      <a:r>
                        <a:rPr lang="en-US" altLang="ko-KR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문의</a:t>
                      </a:r>
                      <a:r>
                        <a:rPr lang="en-US" altLang="ko-KR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점수</a:t>
                      </a:r>
                      <a:endParaRPr 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576564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선택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(10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학습역량지원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신입생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교수학습개발센터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학습법 특강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 </a:t>
                      </a: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추가 가능</a:t>
                      </a: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 컨설팅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학습공동체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 </a:t>
                      </a:r>
                      <a:r>
                        <a:rPr 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tutoring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학습역량대회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768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53"/>
    </mc:Choice>
    <mc:Fallback xmlns="">
      <p:transition spd="slow" advTm="16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지도상담 선택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769334"/>
              </p:ext>
            </p:extLst>
          </p:nvPr>
        </p:nvGraphicFramePr>
        <p:xfrm>
          <a:off x="1219200" y="1374252"/>
          <a:ext cx="10604500" cy="4015737"/>
        </p:xfrm>
        <a:graphic>
          <a:graphicData uri="http://schemas.openxmlformats.org/drawingml/2006/table">
            <a:tbl>
              <a:tblPr/>
              <a:tblGrid>
                <a:gridCol w="1422400"/>
                <a:gridCol w="1943100"/>
                <a:gridCol w="1358900"/>
                <a:gridCol w="3302000"/>
                <a:gridCol w="2578100"/>
              </a:tblGrid>
              <a:tr h="446193">
                <a:tc>
                  <a:txBody>
                    <a:bodyPr/>
                    <a:lstStyle/>
                    <a:p>
                      <a:pPr latinLnBrk="1"/>
                      <a:endParaRPr lang="ko-KR" altLang="en-US" sz="1500" dirty="0"/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프로그램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참여대상 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담당부서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문의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점수</a:t>
                      </a:r>
                      <a:endParaRPr 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</a:tr>
              <a:tr h="446193"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선택</a:t>
                      </a:r>
                      <a:endParaRPr lang="en-US" altLang="ko-KR" sz="1500" b="1" kern="0" spc="0" dirty="0" smtClean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(0</a:t>
                      </a: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또래상담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내담자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학생상담센터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또래상담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상담자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전문상담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개인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전문상담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집단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프리스쿨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신입생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통합센터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건강관리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각학부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진로집단프로그램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취업경력개발센터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리더십캠프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2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학생상담센터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392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76"/>
    </mc:Choice>
    <mc:Fallback xmlns="">
      <p:transition spd="slow" advTm="15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취업지원 선택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1219200" y="1374252"/>
          <a:ext cx="10604500" cy="4301860"/>
        </p:xfrm>
        <a:graphic>
          <a:graphicData uri="http://schemas.openxmlformats.org/drawingml/2006/table">
            <a:tbl>
              <a:tblPr/>
              <a:tblGrid>
                <a:gridCol w="1422400"/>
                <a:gridCol w="1943100"/>
                <a:gridCol w="1358900"/>
                <a:gridCol w="3302000"/>
                <a:gridCol w="2578100"/>
              </a:tblGrid>
              <a:tr h="430186">
                <a:tc>
                  <a:txBody>
                    <a:bodyPr/>
                    <a:lstStyle/>
                    <a:p>
                      <a:pPr latinLnBrk="1"/>
                      <a:endParaRPr lang="ko-KR" altLang="en-US" sz="1500" dirty="0"/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프로그램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참여대상 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담당부서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문의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점수</a:t>
                      </a:r>
                      <a:endParaRPr 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30186"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선택</a:t>
                      </a:r>
                      <a:endParaRPr lang="en-US" altLang="ko-KR" sz="1500" b="1" kern="0" spc="0" dirty="0" smtClean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(25</a:t>
                      </a: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진로개인상담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, 2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취업경력개발센터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진로설계특강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ase" latinLnBrk="0"/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150" dirty="0" err="1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취창업역량개발동아리</a:t>
                      </a:r>
                      <a:endParaRPr lang="ko-KR" altLang="en-US" sz="1500" kern="0" spc="-15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ase" latinLnBrk="0"/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글로벌멘토링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국제교류센터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인턴십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4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취업경력개발센터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20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맞춤클리닉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취업역량강화특강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3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, 4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모의면접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4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창업특강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창업센터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210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0"/>
    </mc:Choice>
    <mc:Fallback xmlns="">
      <p:transition spd="slow" advTm="15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17"/>
          <a:stretch/>
        </p:blipFill>
        <p:spPr>
          <a:xfrm>
            <a:off x="0" y="1773468"/>
            <a:ext cx="12192000" cy="508453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17" name="TextBox 16"/>
          <p:cNvSpPr txBox="1"/>
          <p:nvPr/>
        </p:nvSpPr>
        <p:spPr>
          <a:xfrm>
            <a:off x="2895600" y="3145067"/>
            <a:ext cx="6400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4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감사합니다</a:t>
            </a:r>
            <a:r>
              <a:rPr lang="en-US" altLang="ko-KR" sz="34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!</a:t>
            </a:r>
            <a:endParaRPr lang="ko-KR" altLang="en-US" sz="3400" dirty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함초롬돋움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895600" y="2962277"/>
            <a:ext cx="6400800" cy="933445"/>
          </a:xfrm>
          <a:prstGeom prst="rect">
            <a:avLst/>
          </a:prstGeom>
          <a:noFill/>
          <a:ln w="76200">
            <a:solidFill>
              <a:srgbClr val="1BA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64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04"/>
    </mc:Choice>
    <mc:Fallback>
      <p:transition spd="slow" advTm="9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1|3.9|3.7|1.8|1.7|1.7|1.7|1.6|1.6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|1.3|1|1.2|1.2|1.3|1|1.2|1.2|1.1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|0.8|1.6|5.3|0.9|1.1|1|6|0.9|1|3.7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1|1.1|3|0.8|4.7|0.9|0.9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8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1328</TotalTime>
  <Words>854</Words>
  <Application>Microsoft Office PowerPoint</Application>
  <PresentationFormat>와이드스크린</PresentationFormat>
  <Paragraphs>203</Paragraphs>
  <Slides>12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9" baseType="lpstr">
      <vt:lpstr>맑은 고딕</vt:lpstr>
      <vt:lpstr>에스코어 드림 3 Light</vt:lpstr>
      <vt:lpstr>에스코어 드림 4 Regular</vt:lpstr>
      <vt:lpstr>에스코어 드림 6 Bold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ok</dc:creator>
  <cp:lastModifiedBy>ok</cp:lastModifiedBy>
  <cp:revision>120</cp:revision>
  <dcterms:created xsi:type="dcterms:W3CDTF">2022-01-19T05:02:51Z</dcterms:created>
  <dcterms:modified xsi:type="dcterms:W3CDTF">2022-02-25T02:01:39Z</dcterms:modified>
</cp:coreProperties>
</file>